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3" r:id="rId3"/>
    <p:sldId id="264" r:id="rId4"/>
    <p:sldId id="261" r:id="rId5"/>
    <p:sldId id="266" r:id="rId6"/>
    <p:sldId id="265" r:id="rId7"/>
    <p:sldId id="260" r:id="rId8"/>
    <p:sldId id="257" r:id="rId9"/>
    <p:sldId id="262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3" autoAdjust="0"/>
    <p:restoredTop sz="94660"/>
  </p:normalViewPr>
  <p:slideViewPr>
    <p:cSldViewPr>
      <p:cViewPr>
        <p:scale>
          <a:sx n="92" d="100"/>
          <a:sy n="92" d="100"/>
        </p:scale>
        <p:origin x="1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81AD6D5C-1BA8-4DCA-B025-32E1EA055A15}"/>
    <pc:docChg chg="modSld">
      <pc:chgData name="Danny Young" userId="cb0f4ce2-eb4f-479e-8e8f-3beb257e632f" providerId="ADAL" clId="{81AD6D5C-1BA8-4DCA-B025-32E1EA055A15}" dt="2020-04-09T20:00:41.114" v="9"/>
      <pc:docMkLst>
        <pc:docMk/>
      </pc:docMkLst>
      <pc:sldChg chg="modSp">
        <pc:chgData name="Danny Young" userId="cb0f4ce2-eb4f-479e-8e8f-3beb257e632f" providerId="ADAL" clId="{81AD6D5C-1BA8-4DCA-B025-32E1EA055A15}" dt="2020-04-09T20:00:40.615" v="5"/>
        <pc:sldMkLst>
          <pc:docMk/>
          <pc:sldMk cId="1210156332" sldId="260"/>
        </pc:sldMkLst>
        <pc:graphicFrameChg chg="mod">
          <ac:chgData name="Danny Young" userId="cb0f4ce2-eb4f-479e-8e8f-3beb257e632f" providerId="ADAL" clId="{81AD6D5C-1BA8-4DCA-B025-32E1EA055A15}" dt="2020-04-09T20:00:40.615" v="5"/>
          <ac:graphicFrameMkLst>
            <pc:docMk/>
            <pc:sldMk cId="1210156332" sldId="260"/>
            <ac:graphicFrameMk id="56" creationId="{AA8723D1-7551-44B2-9435-AA438FCD7E84}"/>
          </ac:graphicFrameMkLst>
        </pc:graphicFrameChg>
      </pc:sldChg>
      <pc:sldChg chg="modSp">
        <pc:chgData name="Danny Young" userId="cb0f4ce2-eb4f-479e-8e8f-3beb257e632f" providerId="ADAL" clId="{81AD6D5C-1BA8-4DCA-B025-32E1EA055A15}" dt="2020-04-09T20:00:41.114" v="9"/>
        <pc:sldMkLst>
          <pc:docMk/>
          <pc:sldMk cId="4252472654" sldId="262"/>
        </pc:sldMkLst>
        <pc:graphicFrameChg chg="mod">
          <ac:chgData name="Danny Young" userId="cb0f4ce2-eb4f-479e-8e8f-3beb257e632f" providerId="ADAL" clId="{81AD6D5C-1BA8-4DCA-B025-32E1EA055A15}" dt="2020-04-09T20:00:41.070" v="6"/>
          <ac:graphicFrameMkLst>
            <pc:docMk/>
            <pc:sldMk cId="4252472654" sldId="262"/>
            <ac:graphicFrameMk id="14" creationId="{4444D79A-76E6-4A73-8243-CC76953BBE41}"/>
          </ac:graphicFrameMkLst>
        </pc:graphicFrameChg>
        <pc:graphicFrameChg chg="mod">
          <ac:chgData name="Danny Young" userId="cb0f4ce2-eb4f-479e-8e8f-3beb257e632f" providerId="ADAL" clId="{81AD6D5C-1BA8-4DCA-B025-32E1EA055A15}" dt="2020-04-09T20:00:41.086" v="7"/>
          <ac:graphicFrameMkLst>
            <pc:docMk/>
            <pc:sldMk cId="4252472654" sldId="262"/>
            <ac:graphicFrameMk id="15" creationId="{EC8530A4-2281-4E0B-8A83-1CFF34178CA8}"/>
          </ac:graphicFrameMkLst>
        </pc:graphicFrameChg>
        <pc:graphicFrameChg chg="mod">
          <ac:chgData name="Danny Young" userId="cb0f4ce2-eb4f-479e-8e8f-3beb257e632f" providerId="ADAL" clId="{81AD6D5C-1BA8-4DCA-B025-32E1EA055A15}" dt="2020-04-09T20:00:41.098" v="8"/>
          <ac:graphicFrameMkLst>
            <pc:docMk/>
            <pc:sldMk cId="4252472654" sldId="262"/>
            <ac:graphicFrameMk id="16" creationId="{78D33A74-430C-4F5B-A4B1-86DDBB204D8A}"/>
          </ac:graphicFrameMkLst>
        </pc:graphicFrameChg>
        <pc:graphicFrameChg chg="mod">
          <ac:chgData name="Danny Young" userId="cb0f4ce2-eb4f-479e-8e8f-3beb257e632f" providerId="ADAL" clId="{81AD6D5C-1BA8-4DCA-B025-32E1EA055A15}" dt="2020-04-09T20:00:41.114" v="9"/>
          <ac:graphicFrameMkLst>
            <pc:docMk/>
            <pc:sldMk cId="4252472654" sldId="262"/>
            <ac:graphicFrameMk id="17" creationId="{F9060E92-CCDC-4D9C-A27B-09746E46B2D1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5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12" Type="http://schemas.openxmlformats.org/officeDocument/2006/relationships/image" Target="../media/image44.wmf"/><Relationship Id="rId2" Type="http://schemas.openxmlformats.org/officeDocument/2006/relationships/image" Target="../media/image34.wmf"/><Relationship Id="rId16" Type="http://schemas.openxmlformats.org/officeDocument/2006/relationships/image" Target="../media/image48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5" Type="http://schemas.openxmlformats.org/officeDocument/2006/relationships/image" Target="../media/image4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Relationship Id="rId14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FB1AC-655F-4141-A694-09FEF0F1ABED}" type="datetimeFigureOut">
              <a:rPr lang="en-CA" smtClean="0"/>
              <a:t>2020-04-08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EC5F9-6ADC-4A12-9233-CAC6702568B7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EC5F9-6ADC-4A12-9233-CAC6702568B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749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EC5F9-6ADC-4A12-9233-CAC6702568B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5063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EC5F9-6ADC-4A12-9233-CAC6702568B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4386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EC5F9-6ADC-4A12-9233-CAC6702568B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6512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EC5F9-6ADC-4A12-9233-CAC6702568B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1927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EC5F9-6ADC-4A12-9233-CAC6702568B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471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640E-ECA0-4AD9-84C6-DC2F18267E84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8905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EC5F9-6ADC-4A12-9233-CAC6702568B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2714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EC5F9-6ADC-4A12-9233-CAC6702568B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971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833B29C-58C9-4E26-93CE-03E4488FFCC4}" type="datetimeFigureOut">
              <a:rPr lang="en-CA" smtClean="0"/>
              <a:t>2020-04-08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77CD1A4-1539-4ED2-BB2D-F06CB121393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B29C-58C9-4E26-93CE-03E4488FFCC4}" type="datetimeFigureOut">
              <a:rPr lang="en-CA" smtClean="0"/>
              <a:t>2020-04-08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D1A4-1539-4ED2-BB2D-F06CB121393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B29C-58C9-4E26-93CE-03E4488FFCC4}" type="datetimeFigureOut">
              <a:rPr lang="en-CA" smtClean="0"/>
              <a:t>2020-04-08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D1A4-1539-4ED2-BB2D-F06CB121393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33B29C-58C9-4E26-93CE-03E4488FFCC4}" type="datetimeFigureOut">
              <a:rPr lang="en-CA" smtClean="0"/>
              <a:t>2020-04-08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7CD1A4-1539-4ED2-BB2D-F06CB1213931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833B29C-58C9-4E26-93CE-03E4488FFCC4}" type="datetimeFigureOut">
              <a:rPr lang="en-CA" smtClean="0"/>
              <a:t>2020-04-08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77CD1A4-1539-4ED2-BB2D-F06CB121393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B29C-58C9-4E26-93CE-03E4488FFCC4}" type="datetimeFigureOut">
              <a:rPr lang="en-CA" smtClean="0"/>
              <a:t>2020-04-08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D1A4-1539-4ED2-BB2D-F06CB1213931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B29C-58C9-4E26-93CE-03E4488FFCC4}" type="datetimeFigureOut">
              <a:rPr lang="en-CA" smtClean="0"/>
              <a:t>2020-04-08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D1A4-1539-4ED2-BB2D-F06CB1213931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33B29C-58C9-4E26-93CE-03E4488FFCC4}" type="datetimeFigureOut">
              <a:rPr lang="en-CA" smtClean="0"/>
              <a:t>2020-04-08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7CD1A4-1539-4ED2-BB2D-F06CB1213931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B29C-58C9-4E26-93CE-03E4488FFCC4}" type="datetimeFigureOut">
              <a:rPr lang="en-CA" smtClean="0"/>
              <a:t>2020-04-08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D1A4-1539-4ED2-BB2D-F06CB121393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33B29C-58C9-4E26-93CE-03E4488FFCC4}" type="datetimeFigureOut">
              <a:rPr lang="en-CA" smtClean="0"/>
              <a:t>2020-04-08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7CD1A4-1539-4ED2-BB2D-F06CB1213931}" type="slidenum">
              <a:rPr lang="en-CA" smtClean="0"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33B29C-58C9-4E26-93CE-03E4488FFCC4}" type="datetimeFigureOut">
              <a:rPr lang="en-CA" smtClean="0"/>
              <a:t>2020-04-08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7CD1A4-1539-4ED2-BB2D-F06CB1213931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833B29C-58C9-4E26-93CE-03E4488FFCC4}" type="datetimeFigureOut">
              <a:rPr lang="en-CA" smtClean="0"/>
              <a:t>2020-04-08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7CD1A4-1539-4ED2-BB2D-F06CB1213931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7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.png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20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4.w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8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19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8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6.wmf"/><Relationship Id="rId25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wmf"/><Relationship Id="rId24" Type="http://schemas.openxmlformats.org/officeDocument/2006/relationships/oleObject" Target="../embeddings/oleObject18.bin"/><Relationship Id="rId5" Type="http://schemas.openxmlformats.org/officeDocument/2006/relationships/image" Target="../media/image24.png"/><Relationship Id="rId15" Type="http://schemas.openxmlformats.org/officeDocument/2006/relationships/image" Target="../media/image15.wmf"/><Relationship Id="rId23" Type="http://schemas.openxmlformats.org/officeDocument/2006/relationships/image" Target="../media/image19.wmf"/><Relationship Id="rId28" Type="http://schemas.openxmlformats.org/officeDocument/2006/relationships/oleObject" Target="../embeddings/oleObject20.bin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7.wmf"/><Relationship Id="rId4" Type="http://schemas.openxmlformats.org/officeDocument/2006/relationships/image" Target="../media/image23.png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2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38.wmf"/><Relationship Id="rId26" Type="http://schemas.openxmlformats.org/officeDocument/2006/relationships/image" Target="../media/image42.w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30.bin"/><Relationship Id="rId34" Type="http://schemas.openxmlformats.org/officeDocument/2006/relationships/image" Target="../media/image46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28.bin"/><Relationship Id="rId25" Type="http://schemas.openxmlformats.org/officeDocument/2006/relationships/oleObject" Target="../embeddings/oleObject32.bin"/><Relationship Id="rId33" Type="http://schemas.openxmlformats.org/officeDocument/2006/relationships/oleObject" Target="../embeddings/oleObject36.bin"/><Relationship Id="rId38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29" Type="http://schemas.openxmlformats.org/officeDocument/2006/relationships/oleObject" Target="../embeddings/oleObject3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6.wmf"/><Relationship Id="rId24" Type="http://schemas.openxmlformats.org/officeDocument/2006/relationships/image" Target="../media/image41.wmf"/><Relationship Id="rId32" Type="http://schemas.openxmlformats.org/officeDocument/2006/relationships/image" Target="../media/image45.wmf"/><Relationship Id="rId37" Type="http://schemas.openxmlformats.org/officeDocument/2006/relationships/oleObject" Target="../embeddings/oleObject38.bin"/><Relationship Id="rId5" Type="http://schemas.openxmlformats.org/officeDocument/2006/relationships/image" Target="../media/image33.wmf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1.bin"/><Relationship Id="rId28" Type="http://schemas.openxmlformats.org/officeDocument/2006/relationships/image" Target="../media/image43.wmf"/><Relationship Id="rId36" Type="http://schemas.openxmlformats.org/officeDocument/2006/relationships/image" Target="../media/image47.wmf"/><Relationship Id="rId10" Type="http://schemas.openxmlformats.org/officeDocument/2006/relationships/oleObject" Target="../embeddings/oleObject24.bin"/><Relationship Id="rId19" Type="http://schemas.openxmlformats.org/officeDocument/2006/relationships/oleObject" Target="../embeddings/oleObject29.bin"/><Relationship Id="rId31" Type="http://schemas.openxmlformats.org/officeDocument/2006/relationships/oleObject" Target="../embeddings/oleObject35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5.wmf"/><Relationship Id="rId14" Type="http://schemas.openxmlformats.org/officeDocument/2006/relationships/image" Target="../media/image49.png"/><Relationship Id="rId22" Type="http://schemas.openxmlformats.org/officeDocument/2006/relationships/image" Target="../media/image40.wmf"/><Relationship Id="rId27" Type="http://schemas.openxmlformats.org/officeDocument/2006/relationships/oleObject" Target="../embeddings/oleObject33.bin"/><Relationship Id="rId30" Type="http://schemas.openxmlformats.org/officeDocument/2006/relationships/image" Target="../media/image44.wmf"/><Relationship Id="rId35" Type="http://schemas.openxmlformats.org/officeDocument/2006/relationships/oleObject" Target="../embeddings/oleObject3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54.wmf"/><Relationship Id="rId18" Type="http://schemas.openxmlformats.org/officeDocument/2006/relationships/oleObject" Target="../embeddings/oleObject44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58.w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63.png"/><Relationship Id="rId5" Type="http://schemas.openxmlformats.org/officeDocument/2006/relationships/image" Target="../media/image61.png"/><Relationship Id="rId15" Type="http://schemas.openxmlformats.org/officeDocument/2006/relationships/image" Target="../media/image55.wmf"/><Relationship Id="rId23" Type="http://schemas.openxmlformats.org/officeDocument/2006/relationships/image" Target="../media/image59.wmf"/><Relationship Id="rId10" Type="http://schemas.openxmlformats.org/officeDocument/2006/relationships/image" Target="../media/image62.png"/><Relationship Id="rId19" Type="http://schemas.openxmlformats.org/officeDocument/2006/relationships/image" Target="../media/image57.wmf"/><Relationship Id="rId4" Type="http://schemas.openxmlformats.org/officeDocument/2006/relationships/image" Target="../media/image60.png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42.bin"/><Relationship Id="rId22" Type="http://schemas.openxmlformats.org/officeDocument/2006/relationships/oleObject" Target="../embeddings/oleObject4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Section 9.4 </a:t>
            </a:r>
            <a:br>
              <a:rPr lang="en-CA"/>
            </a:br>
            <a:r>
              <a:rPr lang="en-CA"/>
              <a:t>Solving Problems </a:t>
            </a:r>
            <a:r>
              <a:rPr lang="en-CA" dirty="0"/>
              <a:t>Involving Volumes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0ECD733-FE06-45AE-B8F1-E311A9DD78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469978"/>
              </p:ext>
            </p:extLst>
          </p:nvPr>
        </p:nvGraphicFramePr>
        <p:xfrm>
          <a:off x="3830637" y="4460875"/>
          <a:ext cx="2951163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927000" imgH="393480" progId="Equation.DSMT4">
                  <p:embed/>
                </p:oleObj>
              </mc:Choice>
              <mc:Fallback>
                <p:oleObj name="Equation" r:id="rId4" imgW="92700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0ECD733-FE06-45AE-B8F1-E311A9DD78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0637" y="4460875"/>
                        <a:ext cx="2951163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9D4463C-7B75-4B12-BE55-85080FFB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CA" dirty="0"/>
              <a:t>Volume of a Sphere: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0B05-721E-4F3E-8894-C27FBEAF743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077200" cy="563562"/>
          </a:xfrm>
        </p:spPr>
        <p:txBody>
          <a:bodyPr/>
          <a:lstStyle/>
          <a:p>
            <a:r>
              <a:rPr lang="en-CA" dirty="0"/>
              <a:t>A sphere is a ball shaped solid with a radius of “r”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F00A0-B509-46A1-BF3D-15337D07DD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366202"/>
            <a:ext cx="1905000" cy="1908148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2DCD6B6-63A0-4883-BA14-4A9F980846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145165"/>
              </p:ext>
            </p:extLst>
          </p:nvPr>
        </p:nvGraphicFramePr>
        <p:xfrm>
          <a:off x="2636679" y="1418021"/>
          <a:ext cx="2021840" cy="1253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634680" imgH="393480" progId="Equation.DSMT4">
                  <p:embed/>
                </p:oleObj>
              </mc:Choice>
              <mc:Fallback>
                <p:oleObj name="Equation" r:id="rId7" imgW="63468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2DCD6B6-63A0-4883-BA14-4A9F980846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36679" y="1418021"/>
                        <a:ext cx="2021840" cy="1253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40C3517-7DFB-4C88-8AEE-354B6B033F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577383"/>
              </p:ext>
            </p:extLst>
          </p:nvPr>
        </p:nvGraphicFramePr>
        <p:xfrm>
          <a:off x="4821237" y="1641475"/>
          <a:ext cx="2951163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9" imgW="927000" imgH="393480" progId="Equation.DSMT4">
                  <p:embed/>
                </p:oleObj>
              </mc:Choice>
              <mc:Fallback>
                <p:oleObj name="Equation" r:id="rId9" imgW="92700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40C3517-7DFB-4C88-8AEE-354B6B033F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1237" y="1641475"/>
                        <a:ext cx="2951163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14667DF-BCA8-447B-9A88-CFBB17F151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200388"/>
              </p:ext>
            </p:extLst>
          </p:nvPr>
        </p:nvGraphicFramePr>
        <p:xfrm>
          <a:off x="4495800" y="1752600"/>
          <a:ext cx="32766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0" imgW="1028520" imgH="177480" progId="Equation.DSMT4">
                  <p:embed/>
                </p:oleObj>
              </mc:Choice>
              <mc:Fallback>
                <p:oleObj name="Equation" r:id="rId10" imgW="102852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14667DF-BCA8-447B-9A88-CFBB17F151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95800" y="1752600"/>
                        <a:ext cx="3276600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9139F37-8459-4C3E-825B-B6CF49198651}"/>
              </a:ext>
            </a:extLst>
          </p:cNvPr>
          <p:cNvSpPr txBox="1">
            <a:spLocks/>
          </p:cNvSpPr>
          <p:nvPr/>
        </p:nvSpPr>
        <p:spPr>
          <a:xfrm>
            <a:off x="235373" y="3496177"/>
            <a:ext cx="8077200" cy="5635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/>
              <a:t>Ex: What is the volume of this sphere?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603F68-33E6-46A1-87CB-6F92FF47D9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373" y="4013014"/>
            <a:ext cx="1898227" cy="196251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22EECF7-AEAF-4F03-BC7C-27FDDCE7B8A4}"/>
              </a:ext>
            </a:extLst>
          </p:cNvPr>
          <p:cNvSpPr txBox="1">
            <a:spLocks/>
          </p:cNvSpPr>
          <p:nvPr/>
        </p:nvSpPr>
        <p:spPr>
          <a:xfrm>
            <a:off x="2258218" y="4018094"/>
            <a:ext cx="3380582" cy="5635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200" dirty="0">
                <a:solidFill>
                  <a:srgbClr val="FF0000"/>
                </a:solidFill>
              </a:rPr>
              <a:t>Step 1: find the radius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F2A5AF-9941-4AB4-882D-868C347B890D}"/>
              </a:ext>
            </a:extLst>
          </p:cNvPr>
          <p:cNvSpPr txBox="1">
            <a:spLocks/>
          </p:cNvSpPr>
          <p:nvPr/>
        </p:nvSpPr>
        <p:spPr>
          <a:xfrm>
            <a:off x="5763418" y="3999785"/>
            <a:ext cx="1281537" cy="5635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200" i="1" dirty="0">
                <a:solidFill>
                  <a:srgbClr val="FF0000"/>
                </a:solidFill>
              </a:rPr>
              <a:t>r =12cm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35B4173-97AA-4DC4-8E99-E6F1BE3D4C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690682"/>
              </p:ext>
            </p:extLst>
          </p:nvPr>
        </p:nvGraphicFramePr>
        <p:xfrm>
          <a:off x="2288354" y="4581656"/>
          <a:ext cx="117316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3" imgW="368280" imgH="177480" progId="Equation.DSMT4">
                  <p:embed/>
                </p:oleObj>
              </mc:Choice>
              <mc:Fallback>
                <p:oleObj name="Equation" r:id="rId13" imgW="36828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35B4173-97AA-4DC4-8E99-E6F1BE3D4C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88354" y="4581656"/>
                        <a:ext cx="1173163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98A2376-F4AA-4C7F-94A8-12C268194C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041342"/>
              </p:ext>
            </p:extLst>
          </p:nvPr>
        </p:nvGraphicFramePr>
        <p:xfrm>
          <a:off x="3525467" y="4563347"/>
          <a:ext cx="351948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5" imgW="1104840" imgH="177480" progId="Equation.DSMT4">
                  <p:embed/>
                </p:oleObj>
              </mc:Choice>
              <mc:Fallback>
                <p:oleObj name="Equation" r:id="rId15" imgW="110484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98A2376-F4AA-4C7F-94A8-12C268194C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25467" y="4563347"/>
                        <a:ext cx="3519488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4662C6A-ED58-4EB2-9C5A-A274BC2C3B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882992"/>
              </p:ext>
            </p:extLst>
          </p:nvPr>
        </p:nvGraphicFramePr>
        <p:xfrm>
          <a:off x="2173044" y="5670311"/>
          <a:ext cx="26701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7" imgW="838080" imgH="203040" progId="Equation.DSMT4">
                  <p:embed/>
                </p:oleObj>
              </mc:Choice>
              <mc:Fallback>
                <p:oleObj name="Equation" r:id="rId17" imgW="838080" imgH="203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14662C6A-ED58-4EB2-9C5A-A274BC2C3B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73044" y="5670311"/>
                        <a:ext cx="2670175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E530930-AF9B-449C-AC59-23EACE93BD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386863"/>
              </p:ext>
            </p:extLst>
          </p:nvPr>
        </p:nvGraphicFramePr>
        <p:xfrm>
          <a:off x="4800600" y="5715000"/>
          <a:ext cx="29543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9" imgW="927000" imgH="203040" progId="Equation.DSMT4">
                  <p:embed/>
                </p:oleObj>
              </mc:Choice>
              <mc:Fallback>
                <p:oleObj name="Equation" r:id="rId19" imgW="92700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8E530930-AF9B-449C-AC59-23EACE93BD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800600" y="5715000"/>
                        <a:ext cx="2954337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2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72CC4-7B5F-42AF-8206-E480EA3777B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382000" cy="5334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Practice: Find the volume of the following solids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5D75C-4B42-4788-AD8A-B9C586165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768927"/>
            <a:ext cx="1714500" cy="1695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66B3A9-8E27-425D-9364-C89A67F4E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326" y="960801"/>
            <a:ext cx="2335012" cy="132519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B88580-6884-4301-9D0B-A4BE9758AFD6}"/>
              </a:ext>
            </a:extLst>
          </p:cNvPr>
          <p:cNvSpPr txBox="1">
            <a:spLocks/>
          </p:cNvSpPr>
          <p:nvPr/>
        </p:nvSpPr>
        <p:spPr>
          <a:xfrm>
            <a:off x="304800" y="2590800"/>
            <a:ext cx="3810000" cy="9906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200" dirty="0">
                <a:solidFill>
                  <a:srgbClr val="FF0000"/>
                </a:solidFill>
              </a:rPr>
              <a:t>Only the diameter is given.  So to find the radius, divide the diameter by 2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21BF14F-C6C1-48AC-AD55-9F97380E0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74465"/>
              </p:ext>
            </p:extLst>
          </p:nvPr>
        </p:nvGraphicFramePr>
        <p:xfrm>
          <a:off x="457200" y="3505200"/>
          <a:ext cx="127975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6" imgW="723600" imgH="177480" progId="Equation.DSMT4">
                  <p:embed/>
                </p:oleObj>
              </mc:Choice>
              <mc:Fallback>
                <p:oleObj name="Equation" r:id="rId6" imgW="723600" imgH="177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21BF14F-C6C1-48AC-AD55-9F97380E0A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3505200"/>
                        <a:ext cx="1279752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F2DFDA3-7E5E-43A3-A70F-620BCEE910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210428"/>
              </p:ext>
            </p:extLst>
          </p:nvPr>
        </p:nvGraphicFramePr>
        <p:xfrm>
          <a:off x="438573" y="3819525"/>
          <a:ext cx="8080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8" imgW="457200" imgH="177480" progId="Equation.DSMT4">
                  <p:embed/>
                </p:oleObj>
              </mc:Choice>
              <mc:Fallback>
                <p:oleObj name="Equation" r:id="rId8" imgW="45720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F2DFDA3-7E5E-43A3-A70F-620BCEE910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8573" y="3819525"/>
                        <a:ext cx="808038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58FF09-57AC-4BF7-B5E6-CE465D312B3F}"/>
              </a:ext>
            </a:extLst>
          </p:cNvPr>
          <p:cNvSpPr txBox="1">
            <a:spLocks/>
          </p:cNvSpPr>
          <p:nvPr/>
        </p:nvSpPr>
        <p:spPr>
          <a:xfrm>
            <a:off x="228600" y="4238625"/>
            <a:ext cx="3810000" cy="714375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200" dirty="0">
                <a:solidFill>
                  <a:srgbClr val="FF0000"/>
                </a:solidFill>
              </a:rPr>
              <a:t>Plug the radius into the formula for volume of sphere: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7643E0E-FCF0-41DE-B585-A1C79D8AE4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262432"/>
              </p:ext>
            </p:extLst>
          </p:nvPr>
        </p:nvGraphicFramePr>
        <p:xfrm>
          <a:off x="228600" y="4876800"/>
          <a:ext cx="15033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10" imgW="850680" imgH="393480" progId="Equation.DSMT4">
                  <p:embed/>
                </p:oleObj>
              </mc:Choice>
              <mc:Fallback>
                <p:oleObj name="Equation" r:id="rId10" imgW="85068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7643E0E-FCF0-41DE-B585-A1C79D8AE4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8600" y="4876800"/>
                        <a:ext cx="1503363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EA30B4D-DCF7-4280-9F2A-A01EDDB8E6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297570"/>
              </p:ext>
            </p:extLst>
          </p:nvPr>
        </p:nvGraphicFramePr>
        <p:xfrm>
          <a:off x="457200" y="5562600"/>
          <a:ext cx="148113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2" imgW="838080" imgH="393480" progId="Equation.DSMT4">
                  <p:embed/>
                </p:oleObj>
              </mc:Choice>
              <mc:Fallback>
                <p:oleObj name="Equation" r:id="rId12" imgW="83808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EA30B4D-DCF7-4280-9F2A-A01EDDB8E6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7200" y="5562600"/>
                        <a:ext cx="1481137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4902787-3AC8-4539-B8F8-3D03727811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964575"/>
              </p:ext>
            </p:extLst>
          </p:nvPr>
        </p:nvGraphicFramePr>
        <p:xfrm>
          <a:off x="455612" y="6269038"/>
          <a:ext cx="11445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4" imgW="647640" imgH="203040" progId="Equation.DSMT4">
                  <p:embed/>
                </p:oleObj>
              </mc:Choice>
              <mc:Fallback>
                <p:oleObj name="Equation" r:id="rId14" imgW="64764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4902787-3AC8-4539-B8F8-3D0372781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5612" y="6269038"/>
                        <a:ext cx="1144588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C643C4A-FE26-487C-ADCD-BFEFDD41F7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950187"/>
              </p:ext>
            </p:extLst>
          </p:nvPr>
        </p:nvGraphicFramePr>
        <p:xfrm>
          <a:off x="1725507" y="6269038"/>
          <a:ext cx="18859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6" imgW="1066680" imgH="203040" progId="Equation.DSMT4">
                  <p:embed/>
                </p:oleObj>
              </mc:Choice>
              <mc:Fallback>
                <p:oleObj name="Equation" r:id="rId16" imgW="106668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C643C4A-FE26-487C-ADCD-BFEFDD41F7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725507" y="6269038"/>
                        <a:ext cx="1885950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098A804-DEC1-4A34-9D3F-78D964E2AD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775317"/>
              </p:ext>
            </p:extLst>
          </p:nvPr>
        </p:nvGraphicFramePr>
        <p:xfrm>
          <a:off x="4876800" y="2286000"/>
          <a:ext cx="78581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8" imgW="444240" imgH="177480" progId="Equation.DSMT4">
                  <p:embed/>
                </p:oleObj>
              </mc:Choice>
              <mc:Fallback>
                <p:oleObj name="Equation" r:id="rId18" imgW="44424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098A804-DEC1-4A34-9D3F-78D964E2A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76800" y="2286000"/>
                        <a:ext cx="785812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2682752-AA0E-42C2-9058-18983545C925}"/>
              </a:ext>
            </a:extLst>
          </p:cNvPr>
          <p:cNvSpPr txBox="1">
            <a:spLocks/>
          </p:cNvSpPr>
          <p:nvPr/>
        </p:nvSpPr>
        <p:spPr>
          <a:xfrm>
            <a:off x="4419600" y="2590800"/>
            <a:ext cx="4038600" cy="12192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200" dirty="0">
                <a:solidFill>
                  <a:srgbClr val="FF0000"/>
                </a:solidFill>
              </a:rPr>
              <a:t>This is a hemisphere, meaning it’s half a sphere.  So the formula will be slightly different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1A6B8747-77DF-4033-9A54-B1A5999395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163954"/>
              </p:ext>
            </p:extLst>
          </p:nvPr>
        </p:nvGraphicFramePr>
        <p:xfrm>
          <a:off x="4343400" y="3656013"/>
          <a:ext cx="179705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20" imgW="1015920" imgH="431640" progId="Equation.DSMT4">
                  <p:embed/>
                </p:oleObj>
              </mc:Choice>
              <mc:Fallback>
                <p:oleObj name="Equation" r:id="rId20" imgW="1015920" imgH="431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1A6B8747-77DF-4033-9A54-B1A599939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343400" y="3656013"/>
                        <a:ext cx="1797050" cy="76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10D2FAF-1680-47BB-8C3D-CABB575E4C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98316"/>
              </p:ext>
            </p:extLst>
          </p:nvPr>
        </p:nvGraphicFramePr>
        <p:xfrm>
          <a:off x="6061868" y="3683309"/>
          <a:ext cx="872332" cy="567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22" imgW="253800" imgH="164880" progId="Equation.DSMT4">
                  <p:embed/>
                </p:oleObj>
              </mc:Choice>
              <mc:Fallback>
                <p:oleObj name="Equation" r:id="rId22" imgW="253800" imgH="1648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E10D2FAF-1680-47BB-8C3D-CABB575E4C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061868" y="3683309"/>
                        <a:ext cx="872332" cy="567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D7C10F-305E-4D5F-8582-81DB25BCAC1E}"/>
              </a:ext>
            </a:extLst>
          </p:cNvPr>
          <p:cNvSpPr txBox="1">
            <a:spLocks/>
          </p:cNvSpPr>
          <p:nvPr/>
        </p:nvSpPr>
        <p:spPr>
          <a:xfrm>
            <a:off x="4419600" y="4292909"/>
            <a:ext cx="4038600" cy="714375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200" dirty="0">
                <a:solidFill>
                  <a:srgbClr val="FF0000"/>
                </a:solidFill>
              </a:rPr>
              <a:t>Since it’s a sphere cut in half, we divide the volume by 2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5868B9FA-8C43-42E1-8D94-6A7703CD16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206924"/>
              </p:ext>
            </p:extLst>
          </p:nvPr>
        </p:nvGraphicFramePr>
        <p:xfrm>
          <a:off x="4548188" y="4876800"/>
          <a:ext cx="2157412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24" imgW="1218960" imgH="431640" progId="Equation.DSMT4">
                  <p:embed/>
                </p:oleObj>
              </mc:Choice>
              <mc:Fallback>
                <p:oleObj name="Equation" r:id="rId24" imgW="1218960" imgH="4316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5868B9FA-8C43-42E1-8D94-6A7703CD16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548188" y="4876800"/>
                        <a:ext cx="2157412" cy="76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BB39886-032D-4037-8210-71B4E83488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022855"/>
              </p:ext>
            </p:extLst>
          </p:nvPr>
        </p:nvGraphicFramePr>
        <p:xfrm>
          <a:off x="4483099" y="5752306"/>
          <a:ext cx="157321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26" imgW="888840" imgH="393480" progId="Equation.DSMT4">
                  <p:embed/>
                </p:oleObj>
              </mc:Choice>
              <mc:Fallback>
                <p:oleObj name="Equation" r:id="rId26" imgW="88884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0BB39886-032D-4037-8210-71B4E83488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483099" y="5752306"/>
                        <a:ext cx="1573213" cy="69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C7B2930-EE2B-48F5-A5EC-AC0CC9F13B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1515"/>
              </p:ext>
            </p:extLst>
          </p:nvPr>
        </p:nvGraphicFramePr>
        <p:xfrm>
          <a:off x="6176539" y="5918199"/>
          <a:ext cx="19113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28" imgW="1079280" imgH="203040" progId="Equation.DSMT4">
                  <p:embed/>
                </p:oleObj>
              </mc:Choice>
              <mc:Fallback>
                <p:oleObj name="Equation" r:id="rId28" imgW="107928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DC7B2930-EE2B-48F5-A5EC-AC0CC9F13B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176539" y="5918199"/>
                        <a:ext cx="1911350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179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D12B9-2144-43C9-AC71-ED12766CE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CA" dirty="0"/>
              <a:t>ii) Composite Solids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CC30B-10B9-48EA-AB58-6232FF68E82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898314"/>
            <a:ext cx="8458200" cy="1449026"/>
          </a:xfrm>
        </p:spPr>
        <p:txBody>
          <a:bodyPr>
            <a:normAutofit/>
          </a:bodyPr>
          <a:lstStyle/>
          <a:p>
            <a:r>
              <a:rPr lang="en-CA" dirty="0"/>
              <a:t>A composite solid is a shape that is a combination of two or more solids combined together</a:t>
            </a:r>
          </a:p>
          <a:p>
            <a:r>
              <a:rPr lang="en-CA" dirty="0"/>
              <a:t>You see it everywhere: toys, buildings, furniture….etc.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1A9F17-56E7-41CF-99E5-13BE6D1C6034}"/>
              </a:ext>
            </a:extLst>
          </p:cNvPr>
          <p:cNvGrpSpPr/>
          <p:nvPr/>
        </p:nvGrpSpPr>
        <p:grpSpPr>
          <a:xfrm>
            <a:off x="2209800" y="2500447"/>
            <a:ext cx="1334347" cy="854286"/>
            <a:chOff x="480907" y="2092960"/>
            <a:chExt cx="2438400" cy="1339427"/>
          </a:xfrm>
        </p:grpSpPr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C4689525-2011-4DF8-A2DC-0F78C200C31B}"/>
                </a:ext>
              </a:extLst>
            </p:cNvPr>
            <p:cNvSpPr/>
            <p:nvPr/>
          </p:nvSpPr>
          <p:spPr>
            <a:xfrm>
              <a:off x="480907" y="2213187"/>
              <a:ext cx="2438400" cy="1219200"/>
            </a:xfrm>
            <a:prstGeom prst="cube">
              <a:avLst>
                <a:gd name="adj" fmla="val 49444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" name="Cylinder 4">
              <a:extLst>
                <a:ext uri="{FF2B5EF4-FFF2-40B4-BE49-F238E27FC236}">
                  <a16:creationId xmlns:a16="http://schemas.microsoft.com/office/drawing/2014/main" id="{415F28AF-E2FF-4B68-A17A-A456AB3ED00D}"/>
                </a:ext>
              </a:extLst>
            </p:cNvPr>
            <p:cNvSpPr/>
            <p:nvPr/>
          </p:nvSpPr>
          <p:spPr>
            <a:xfrm>
              <a:off x="1166707" y="2092960"/>
              <a:ext cx="533400" cy="381000"/>
            </a:xfrm>
            <a:prstGeom prst="can">
              <a:avLst>
                <a:gd name="adj" fmla="val 4811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804A2FE5-B470-44A6-A5B4-65DFBDA1F1C5}"/>
                </a:ext>
              </a:extLst>
            </p:cNvPr>
            <p:cNvSpPr/>
            <p:nvPr/>
          </p:nvSpPr>
          <p:spPr>
            <a:xfrm>
              <a:off x="2004907" y="2092960"/>
              <a:ext cx="533400" cy="381000"/>
            </a:xfrm>
            <a:prstGeom prst="can">
              <a:avLst>
                <a:gd name="adj" fmla="val 4811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1630F6EC-9E6C-4A63-B2D9-1E22AA9D9F94}"/>
                </a:ext>
              </a:extLst>
            </p:cNvPr>
            <p:cNvSpPr/>
            <p:nvPr/>
          </p:nvSpPr>
          <p:spPr>
            <a:xfrm>
              <a:off x="861907" y="2397760"/>
              <a:ext cx="533400" cy="381000"/>
            </a:xfrm>
            <a:prstGeom prst="can">
              <a:avLst>
                <a:gd name="adj" fmla="val 4811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530940C9-C2BB-4F1C-B158-0346DB1F8928}"/>
                </a:ext>
              </a:extLst>
            </p:cNvPr>
            <p:cNvSpPr/>
            <p:nvPr/>
          </p:nvSpPr>
          <p:spPr>
            <a:xfrm>
              <a:off x="1700107" y="2397760"/>
              <a:ext cx="533400" cy="381000"/>
            </a:xfrm>
            <a:prstGeom prst="can">
              <a:avLst>
                <a:gd name="adj" fmla="val 4811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A3F9AD1-68EB-4015-BA12-75328B9BC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79" y="2291512"/>
            <a:ext cx="1750907" cy="14490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BE6049-6C82-43C3-AACF-3FE853560CA6}"/>
              </a:ext>
            </a:extLst>
          </p:cNvPr>
          <p:cNvSpPr txBox="1"/>
          <p:nvPr/>
        </p:nvSpPr>
        <p:spPr>
          <a:xfrm>
            <a:off x="3674323" y="2558783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Rectangular Prism +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948533-8AF0-4012-AAB0-318C944B7D88}"/>
              </a:ext>
            </a:extLst>
          </p:cNvPr>
          <p:cNvSpPr txBox="1"/>
          <p:nvPr/>
        </p:nvSpPr>
        <p:spPr>
          <a:xfrm>
            <a:off x="5951856" y="2558783"/>
            <a:ext cx="141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4 Cylinders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1C8440-3CBA-42B0-AF8D-D84545CBE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80" y="3740538"/>
            <a:ext cx="1750907" cy="14519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492572-6969-45B8-BC5B-C2AC1E9FA545}"/>
              </a:ext>
            </a:extLst>
          </p:cNvPr>
          <p:cNvSpPr txBox="1"/>
          <p:nvPr/>
        </p:nvSpPr>
        <p:spPr>
          <a:xfrm>
            <a:off x="4267200" y="365246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Rectangular Prism +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93C5AB-E326-4A2C-96DB-815C3F3D5ABE}"/>
              </a:ext>
            </a:extLst>
          </p:cNvPr>
          <p:cNvSpPr txBox="1"/>
          <p:nvPr/>
        </p:nvSpPr>
        <p:spPr>
          <a:xfrm>
            <a:off x="4419600" y="4020580"/>
            <a:ext cx="2323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Triangular Prism 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9C1C14-6342-45FE-91D8-F92F1749CDC3}"/>
              </a:ext>
            </a:extLst>
          </p:cNvPr>
          <p:cNvSpPr txBox="1"/>
          <p:nvPr/>
        </p:nvSpPr>
        <p:spPr>
          <a:xfrm>
            <a:off x="4876800" y="434967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Cylinder at top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234918-FBBC-4D7F-854F-B1AE167B3252}"/>
              </a:ext>
            </a:extLst>
          </p:cNvPr>
          <p:cNvGrpSpPr/>
          <p:nvPr/>
        </p:nvGrpSpPr>
        <p:grpSpPr>
          <a:xfrm>
            <a:off x="2305473" y="3613497"/>
            <a:ext cx="1509607" cy="1430459"/>
            <a:chOff x="2305473" y="3613497"/>
            <a:chExt cx="1509607" cy="1430459"/>
          </a:xfrm>
        </p:grpSpPr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EE87A132-0322-4B69-B78D-D971C587BA3A}"/>
                </a:ext>
              </a:extLst>
            </p:cNvPr>
            <p:cNvSpPr/>
            <p:nvPr/>
          </p:nvSpPr>
          <p:spPr>
            <a:xfrm>
              <a:off x="2532698" y="4166302"/>
              <a:ext cx="1022138" cy="877654"/>
            </a:xfrm>
            <a:prstGeom prst="cube">
              <a:avLst>
                <a:gd name="adj" fmla="val 478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81132E7-E912-4993-B5D0-617A5A0944B6}"/>
                </a:ext>
              </a:extLst>
            </p:cNvPr>
            <p:cNvSpPr/>
            <p:nvPr/>
          </p:nvSpPr>
          <p:spPr>
            <a:xfrm>
              <a:off x="2672080" y="3624471"/>
              <a:ext cx="1143000" cy="566529"/>
            </a:xfrm>
            <a:prstGeom prst="triangle">
              <a:avLst/>
            </a:prstGeom>
            <a:solidFill>
              <a:schemeClr val="accent1">
                <a:alpha val="5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AD05351-0368-4B80-AF1B-9BFDA2EF7258}"/>
                </a:ext>
              </a:extLst>
            </p:cNvPr>
            <p:cNvSpPr/>
            <p:nvPr/>
          </p:nvSpPr>
          <p:spPr>
            <a:xfrm>
              <a:off x="2305473" y="4020580"/>
              <a:ext cx="1143000" cy="566529"/>
            </a:xfrm>
            <a:prstGeom prst="triangle">
              <a:avLst/>
            </a:prstGeom>
            <a:solidFill>
              <a:schemeClr val="accent1">
                <a:alpha val="5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D6CD02A-7A1D-460A-A227-2FD5BD3C29C1}"/>
                </a:ext>
              </a:extLst>
            </p:cNvPr>
            <p:cNvSpPr/>
            <p:nvPr/>
          </p:nvSpPr>
          <p:spPr>
            <a:xfrm>
              <a:off x="2878449" y="3613497"/>
              <a:ext cx="934981" cy="976144"/>
            </a:xfrm>
            <a:custGeom>
              <a:avLst/>
              <a:gdLst>
                <a:gd name="connsiteX0" fmla="*/ 570397 w 934981"/>
                <a:gd name="connsiteY0" fmla="*/ 976144 h 976144"/>
                <a:gd name="connsiteX1" fmla="*/ 934981 w 934981"/>
                <a:gd name="connsiteY1" fmla="*/ 564517 h 976144"/>
                <a:gd name="connsiteX2" fmla="*/ 361644 w 934981"/>
                <a:gd name="connsiteY2" fmla="*/ 0 h 976144"/>
                <a:gd name="connsiteX3" fmla="*/ 0 w 934981"/>
                <a:gd name="connsiteY3" fmla="*/ 393986 h 976144"/>
                <a:gd name="connsiteX4" fmla="*/ 570397 w 934981"/>
                <a:gd name="connsiteY4" fmla="*/ 976144 h 97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81" h="976144">
                  <a:moveTo>
                    <a:pt x="570397" y="976144"/>
                  </a:moveTo>
                  <a:lnTo>
                    <a:pt x="934981" y="564517"/>
                  </a:lnTo>
                  <a:lnTo>
                    <a:pt x="361644" y="0"/>
                  </a:lnTo>
                  <a:lnTo>
                    <a:pt x="0" y="393986"/>
                  </a:lnTo>
                  <a:lnTo>
                    <a:pt x="570397" y="976144"/>
                  </a:lnTo>
                  <a:close/>
                </a:path>
              </a:pathLst>
            </a:custGeom>
            <a:solidFill>
              <a:schemeClr val="accent1">
                <a:alpha val="4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Flowchart: Magnetic Disk 22">
              <a:extLst>
                <a:ext uri="{FF2B5EF4-FFF2-40B4-BE49-F238E27FC236}">
                  <a16:creationId xmlns:a16="http://schemas.microsoft.com/office/drawing/2014/main" id="{DF60BC6F-C09D-4D3E-887B-67996FD5EFE4}"/>
                </a:ext>
              </a:extLst>
            </p:cNvPr>
            <p:cNvSpPr/>
            <p:nvPr/>
          </p:nvSpPr>
          <p:spPr>
            <a:xfrm>
              <a:off x="2915391" y="3680173"/>
              <a:ext cx="304800" cy="3048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63CA5A4-24A9-4881-A198-1ECD8E5B0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5410200"/>
            <a:ext cx="1828800" cy="980687"/>
          </a:xfrm>
          <a:prstGeom prst="rect">
            <a:avLst/>
          </a:prstGeom>
        </p:spPr>
      </p:pic>
      <p:sp>
        <p:nvSpPr>
          <p:cNvPr id="26" name="Cube 25">
            <a:extLst>
              <a:ext uri="{FF2B5EF4-FFF2-40B4-BE49-F238E27FC236}">
                <a16:creationId xmlns:a16="http://schemas.microsoft.com/office/drawing/2014/main" id="{B038EBB7-B768-4651-B7E5-E14F5DCE37C8}"/>
              </a:ext>
            </a:extLst>
          </p:cNvPr>
          <p:cNvSpPr/>
          <p:nvPr/>
        </p:nvSpPr>
        <p:spPr>
          <a:xfrm>
            <a:off x="2496291" y="5407668"/>
            <a:ext cx="1447800" cy="980687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AC7983-32E1-4420-80B4-58CF7F0C326A}"/>
              </a:ext>
            </a:extLst>
          </p:cNvPr>
          <p:cNvSpPr/>
          <p:nvPr/>
        </p:nvSpPr>
        <p:spPr>
          <a:xfrm>
            <a:off x="2672080" y="5803777"/>
            <a:ext cx="882756" cy="444623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C53DF5-8300-4C18-A98C-F2A9941960E3}"/>
              </a:ext>
            </a:extLst>
          </p:cNvPr>
          <p:cNvSpPr txBox="1"/>
          <p:nvPr/>
        </p:nvSpPr>
        <p:spPr>
          <a:xfrm>
            <a:off x="4201438" y="5429669"/>
            <a:ext cx="3113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Big Rectangular Prism – small rectangular Prism </a:t>
            </a:r>
          </a:p>
        </p:txBody>
      </p:sp>
    </p:spTree>
    <p:extLst>
      <p:ext uri="{BB962C8B-B14F-4D97-AF65-F5344CB8AC3E}">
        <p14:creationId xmlns:p14="http://schemas.microsoft.com/office/powerpoint/2010/main" val="310287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26" grpId="0" animBg="1"/>
      <p:bldP spid="2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CBEF1-4C02-46C7-9733-20BE756B8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CA" dirty="0"/>
              <a:t>Names of General 3D Solids: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1DDF4-A7A4-4164-9F27-65FEA811958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790ED-8115-4473-AF40-1562C9202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28610"/>
            <a:ext cx="8275875" cy="52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6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B409B-5AC6-442E-858A-3AE781F8833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Given each object on the left, indicate which solids it is combined of: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6DAB7-1B6E-4664-BF91-F41A4BDD7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82947">
            <a:off x="1236581" y="-91432"/>
            <a:ext cx="1227367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9AD97E-43E2-49D8-8A11-BEF69ABA2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618" y="838200"/>
            <a:ext cx="2282306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C79D7E-8B46-4656-8A38-F9D3A0C65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854" y="3237306"/>
            <a:ext cx="2175011" cy="33613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BC6B81-5143-4EA4-A328-EEF4225B9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236" y="3493532"/>
            <a:ext cx="2878785" cy="23441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7F9159-D71D-450C-9F18-D7C7D0FD2A29}"/>
              </a:ext>
            </a:extLst>
          </p:cNvPr>
          <p:cNvSpPr txBox="1"/>
          <p:nvPr/>
        </p:nvSpPr>
        <p:spPr>
          <a:xfrm>
            <a:off x="498993" y="2133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Cylinder + Cone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1BEA1-88C5-47B2-85D1-F40DEB373C49}"/>
              </a:ext>
            </a:extLst>
          </p:cNvPr>
          <p:cNvSpPr txBox="1"/>
          <p:nvPr/>
        </p:nvSpPr>
        <p:spPr>
          <a:xfrm>
            <a:off x="3834478" y="2438400"/>
            <a:ext cx="3785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Bolt: Hexagonal Prism - cylinder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51810C-6590-4A9B-8E0A-69E207D9E474}"/>
              </a:ext>
            </a:extLst>
          </p:cNvPr>
          <p:cNvSpPr txBox="1"/>
          <p:nvPr/>
        </p:nvSpPr>
        <p:spPr>
          <a:xfrm>
            <a:off x="3820623" y="2807732"/>
            <a:ext cx="5018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Screw: Hexagonal Prism + cylinder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0FD9-105A-409A-85BD-3A79DE2C73A4}"/>
              </a:ext>
            </a:extLst>
          </p:cNvPr>
          <p:cNvSpPr txBox="1"/>
          <p:nvPr/>
        </p:nvSpPr>
        <p:spPr>
          <a:xfrm>
            <a:off x="152400" y="583513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Hemisphere + rectangular prism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2C98BF-5306-41B4-A8A3-C8FEA55FD4AD}"/>
              </a:ext>
            </a:extLst>
          </p:cNvPr>
          <p:cNvSpPr txBox="1"/>
          <p:nvPr/>
        </p:nvSpPr>
        <p:spPr>
          <a:xfrm>
            <a:off x="6414501" y="4953000"/>
            <a:ext cx="217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Cones + Cylinders</a:t>
            </a:r>
          </a:p>
        </p:txBody>
      </p:sp>
    </p:spTree>
    <p:extLst>
      <p:ext uri="{BB962C8B-B14F-4D97-AF65-F5344CB8AC3E}">
        <p14:creationId xmlns:p14="http://schemas.microsoft.com/office/powerpoint/2010/main" val="125597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09" y="116978"/>
            <a:ext cx="8339959" cy="560939"/>
          </a:xfrm>
        </p:spPr>
        <p:txBody>
          <a:bodyPr>
            <a:normAutofit/>
          </a:bodyPr>
          <a:lstStyle/>
          <a:p>
            <a:r>
              <a:rPr lang="en-CA" sz="2300" dirty="0"/>
              <a:t>Practice Find the Volume of the following Solids: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6581001"/>
            <a:ext cx="5075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Copyright All Rights Reserved Homework Depot at www.BCMath.ca</a:t>
            </a:r>
          </a:p>
        </p:txBody>
      </p:sp>
      <p:grpSp>
        <p:nvGrpSpPr>
          <p:cNvPr id="3" name="Group 91"/>
          <p:cNvGrpSpPr>
            <a:grpSpLocks/>
          </p:cNvGrpSpPr>
          <p:nvPr/>
        </p:nvGrpSpPr>
        <p:grpSpPr bwMode="auto">
          <a:xfrm>
            <a:off x="611947" y="664062"/>
            <a:ext cx="1702596" cy="1981201"/>
            <a:chOff x="3183179" y="1817111"/>
            <a:chExt cx="1135124" cy="1321287"/>
          </a:xfrm>
        </p:grpSpPr>
        <p:sp>
          <p:nvSpPr>
            <p:cNvPr id="93" name="Cube 92"/>
            <p:cNvSpPr/>
            <p:nvPr/>
          </p:nvSpPr>
          <p:spPr>
            <a:xfrm>
              <a:off x="3186353" y="2433288"/>
              <a:ext cx="1128774" cy="705110"/>
            </a:xfrm>
            <a:prstGeom prst="cube">
              <a:avLst>
                <a:gd name="adj" fmla="val 45982"/>
              </a:avLst>
            </a:prstGeom>
            <a:solidFill>
              <a:srgbClr val="FFFF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3186431" y="1817111"/>
              <a:ext cx="1131870" cy="944060"/>
              <a:chOff x="3186432" y="1817110"/>
              <a:chExt cx="1131871" cy="944059"/>
            </a:xfrm>
          </p:grpSpPr>
          <p:sp>
            <p:nvSpPr>
              <p:cNvPr id="104" name="Isosceles Triangle 103"/>
              <p:cNvSpPr/>
              <p:nvPr/>
            </p:nvSpPr>
            <p:spPr>
              <a:xfrm>
                <a:off x="3513398" y="1817110"/>
                <a:ext cx="804906" cy="611412"/>
              </a:xfrm>
              <a:prstGeom prst="triangle">
                <a:avLst/>
              </a:prstGeom>
              <a:solidFill>
                <a:srgbClr val="FFFF00">
                  <a:alpha val="5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05" name="Isosceles Triangle 104"/>
              <p:cNvSpPr/>
              <p:nvPr/>
            </p:nvSpPr>
            <p:spPr>
              <a:xfrm>
                <a:off x="3186355" y="2149019"/>
                <a:ext cx="811257" cy="611413"/>
              </a:xfrm>
              <a:prstGeom prst="triangle">
                <a:avLst/>
              </a:prstGeom>
              <a:solidFill>
                <a:srgbClr val="FFFF00">
                  <a:alpha val="4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cxnSp>
            <p:nvCxnSpPr>
              <p:cNvPr id="106" name="Straight Connector 105"/>
              <p:cNvCxnSpPr>
                <a:stCxn id="104" idx="4"/>
                <a:endCxn id="105" idx="4"/>
              </p:cNvCxnSpPr>
              <p:nvPr/>
            </p:nvCxnSpPr>
            <p:spPr>
              <a:xfrm flipH="1">
                <a:off x="3997612" y="2428522"/>
                <a:ext cx="320692" cy="3319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104" idx="0"/>
              </p:cNvCxnSpPr>
              <p:nvPr/>
            </p:nvCxnSpPr>
            <p:spPr>
              <a:xfrm flipH="1">
                <a:off x="3588015" y="1817110"/>
                <a:ext cx="327043" cy="3350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6"/>
              <p:cNvSpPr/>
              <p:nvPr/>
            </p:nvSpPr>
            <p:spPr>
              <a:xfrm>
                <a:off x="3602302" y="1834578"/>
                <a:ext cx="696951" cy="900444"/>
              </a:xfrm>
              <a:custGeom>
                <a:avLst/>
                <a:gdLst>
                  <a:gd name="connsiteX0" fmla="*/ 0 w 739977"/>
                  <a:gd name="connsiteY0" fmla="*/ 0 h 903829"/>
                  <a:gd name="connsiteX1" fmla="*/ 739977 w 739977"/>
                  <a:gd name="connsiteY1" fmla="*/ 0 h 903829"/>
                  <a:gd name="connsiteX2" fmla="*/ 739977 w 739977"/>
                  <a:gd name="connsiteY2" fmla="*/ 903829 h 903829"/>
                  <a:gd name="connsiteX3" fmla="*/ 0 w 739977"/>
                  <a:gd name="connsiteY3" fmla="*/ 903829 h 903829"/>
                  <a:gd name="connsiteX4" fmla="*/ 0 w 739977"/>
                  <a:gd name="connsiteY4" fmla="*/ 0 h 903829"/>
                  <a:gd name="connsiteX0" fmla="*/ 0 w 2325642"/>
                  <a:gd name="connsiteY0" fmla="*/ 253706 h 903829"/>
                  <a:gd name="connsiteX1" fmla="*/ 2325642 w 2325642"/>
                  <a:gd name="connsiteY1" fmla="*/ 0 h 903829"/>
                  <a:gd name="connsiteX2" fmla="*/ 2325642 w 2325642"/>
                  <a:gd name="connsiteY2" fmla="*/ 903829 h 903829"/>
                  <a:gd name="connsiteX3" fmla="*/ 1585665 w 2325642"/>
                  <a:gd name="connsiteY3" fmla="*/ 903829 h 903829"/>
                  <a:gd name="connsiteX4" fmla="*/ 0 w 2325642"/>
                  <a:gd name="connsiteY4" fmla="*/ 253706 h 903829"/>
                  <a:gd name="connsiteX0" fmla="*/ 0 w 2325642"/>
                  <a:gd name="connsiteY0" fmla="*/ 359417 h 1009540"/>
                  <a:gd name="connsiteX1" fmla="*/ 560269 w 2325642"/>
                  <a:gd name="connsiteY1" fmla="*/ 0 h 1009540"/>
                  <a:gd name="connsiteX2" fmla="*/ 2325642 w 2325642"/>
                  <a:gd name="connsiteY2" fmla="*/ 1009540 h 1009540"/>
                  <a:gd name="connsiteX3" fmla="*/ 1585665 w 2325642"/>
                  <a:gd name="connsiteY3" fmla="*/ 1009540 h 1009540"/>
                  <a:gd name="connsiteX4" fmla="*/ 0 w 2325642"/>
                  <a:gd name="connsiteY4" fmla="*/ 359417 h 1009540"/>
                  <a:gd name="connsiteX0" fmla="*/ 0 w 2325642"/>
                  <a:gd name="connsiteY0" fmla="*/ 359417 h 1294960"/>
                  <a:gd name="connsiteX1" fmla="*/ 560269 w 2325642"/>
                  <a:gd name="connsiteY1" fmla="*/ 0 h 1294960"/>
                  <a:gd name="connsiteX2" fmla="*/ 2325642 w 2325642"/>
                  <a:gd name="connsiteY2" fmla="*/ 1009540 h 1294960"/>
                  <a:gd name="connsiteX3" fmla="*/ 517984 w 2325642"/>
                  <a:gd name="connsiteY3" fmla="*/ 1294960 h 1294960"/>
                  <a:gd name="connsiteX4" fmla="*/ 0 w 2325642"/>
                  <a:gd name="connsiteY4" fmla="*/ 359417 h 1294960"/>
                  <a:gd name="connsiteX0" fmla="*/ 0 w 560269"/>
                  <a:gd name="connsiteY0" fmla="*/ 359417 h 1294960"/>
                  <a:gd name="connsiteX1" fmla="*/ 560269 w 560269"/>
                  <a:gd name="connsiteY1" fmla="*/ 0 h 1294960"/>
                  <a:gd name="connsiteX2" fmla="*/ 539126 w 560269"/>
                  <a:gd name="connsiteY2" fmla="*/ 856259 h 1294960"/>
                  <a:gd name="connsiteX3" fmla="*/ 517984 w 560269"/>
                  <a:gd name="connsiteY3" fmla="*/ 1294960 h 1294960"/>
                  <a:gd name="connsiteX4" fmla="*/ 0 w 560269"/>
                  <a:gd name="connsiteY4" fmla="*/ 359417 h 1294960"/>
                  <a:gd name="connsiteX0" fmla="*/ 0 w 1072967"/>
                  <a:gd name="connsiteY0" fmla="*/ 359417 h 1294960"/>
                  <a:gd name="connsiteX1" fmla="*/ 560269 w 1072967"/>
                  <a:gd name="connsiteY1" fmla="*/ 0 h 1294960"/>
                  <a:gd name="connsiteX2" fmla="*/ 1072967 w 1072967"/>
                  <a:gd name="connsiteY2" fmla="*/ 935543 h 1294960"/>
                  <a:gd name="connsiteX3" fmla="*/ 517984 w 1072967"/>
                  <a:gd name="connsiteY3" fmla="*/ 1294960 h 1294960"/>
                  <a:gd name="connsiteX4" fmla="*/ 0 w 1072967"/>
                  <a:gd name="connsiteY4" fmla="*/ 359417 h 1294960"/>
                  <a:gd name="connsiteX0" fmla="*/ 0 w 1094612"/>
                  <a:gd name="connsiteY0" fmla="*/ 359417 h 1294960"/>
                  <a:gd name="connsiteX1" fmla="*/ 581914 w 1094612"/>
                  <a:gd name="connsiteY1" fmla="*/ 0 h 1294960"/>
                  <a:gd name="connsiteX2" fmla="*/ 1094612 w 1094612"/>
                  <a:gd name="connsiteY2" fmla="*/ 935543 h 1294960"/>
                  <a:gd name="connsiteX3" fmla="*/ 539629 w 1094612"/>
                  <a:gd name="connsiteY3" fmla="*/ 1294960 h 1294960"/>
                  <a:gd name="connsiteX4" fmla="*/ 0 w 1094612"/>
                  <a:gd name="connsiteY4" fmla="*/ 359417 h 1294960"/>
                  <a:gd name="connsiteX0" fmla="*/ 0 w 1094612"/>
                  <a:gd name="connsiteY0" fmla="*/ 476138 h 1411681"/>
                  <a:gd name="connsiteX1" fmla="*/ 415970 w 1094612"/>
                  <a:gd name="connsiteY1" fmla="*/ 0 h 1411681"/>
                  <a:gd name="connsiteX2" fmla="*/ 1094612 w 1094612"/>
                  <a:gd name="connsiteY2" fmla="*/ 1052264 h 1411681"/>
                  <a:gd name="connsiteX3" fmla="*/ 539629 w 1094612"/>
                  <a:gd name="connsiteY3" fmla="*/ 1411681 h 1411681"/>
                  <a:gd name="connsiteX4" fmla="*/ 0 w 1094612"/>
                  <a:gd name="connsiteY4" fmla="*/ 476138 h 1411681"/>
                  <a:gd name="connsiteX0" fmla="*/ 0 w 925061"/>
                  <a:gd name="connsiteY0" fmla="*/ 476138 h 1411681"/>
                  <a:gd name="connsiteX1" fmla="*/ 415970 w 925061"/>
                  <a:gd name="connsiteY1" fmla="*/ 0 h 1411681"/>
                  <a:gd name="connsiteX2" fmla="*/ 925061 w 925061"/>
                  <a:gd name="connsiteY2" fmla="*/ 906363 h 1411681"/>
                  <a:gd name="connsiteX3" fmla="*/ 539629 w 925061"/>
                  <a:gd name="connsiteY3" fmla="*/ 1411681 h 1411681"/>
                  <a:gd name="connsiteX4" fmla="*/ 0 w 925061"/>
                  <a:gd name="connsiteY4" fmla="*/ 476138 h 1411681"/>
                  <a:gd name="connsiteX0" fmla="*/ 0 w 925061"/>
                  <a:gd name="connsiteY0" fmla="*/ 476138 h 1378331"/>
                  <a:gd name="connsiteX1" fmla="*/ 415970 w 925061"/>
                  <a:gd name="connsiteY1" fmla="*/ 0 h 1378331"/>
                  <a:gd name="connsiteX2" fmla="*/ 925061 w 925061"/>
                  <a:gd name="connsiteY2" fmla="*/ 906363 h 1378331"/>
                  <a:gd name="connsiteX3" fmla="*/ 521592 w 925061"/>
                  <a:gd name="connsiteY3" fmla="*/ 1378331 h 1378331"/>
                  <a:gd name="connsiteX4" fmla="*/ 0 w 925061"/>
                  <a:gd name="connsiteY4" fmla="*/ 476138 h 1378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5061" h="1378331">
                    <a:moveTo>
                      <a:pt x="0" y="476138"/>
                    </a:moveTo>
                    <a:lnTo>
                      <a:pt x="415970" y="0"/>
                    </a:lnTo>
                    <a:lnTo>
                      <a:pt x="925061" y="906363"/>
                    </a:lnTo>
                    <a:lnTo>
                      <a:pt x="521592" y="1378331"/>
                    </a:lnTo>
                    <a:lnTo>
                      <a:pt x="0" y="476138"/>
                    </a:lnTo>
                    <a:close/>
                  </a:path>
                </a:pathLst>
              </a:custGeom>
              <a:solidFill>
                <a:srgbClr val="FFFF00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cxnSp>
          <p:nvCxnSpPr>
            <p:cNvPr id="95" name="Straight Connector 94"/>
            <p:cNvCxnSpPr/>
            <p:nvPr/>
          </p:nvCxnSpPr>
          <p:spPr>
            <a:xfrm flipH="1">
              <a:off x="3183179" y="3138396"/>
              <a:ext cx="8144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3194293" y="2760431"/>
              <a:ext cx="0" cy="3779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3997611" y="2760431"/>
              <a:ext cx="0" cy="3779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4318302" y="2428521"/>
              <a:ext cx="0" cy="3763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3997611" y="2804898"/>
              <a:ext cx="320692" cy="3334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105" idx="0"/>
            </p:cNvCxnSpPr>
            <p:nvPr/>
          </p:nvCxnSpPr>
          <p:spPr>
            <a:xfrm>
              <a:off x="3592777" y="2150606"/>
              <a:ext cx="404835" cy="6098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187943" y="2762018"/>
              <a:ext cx="80173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05" idx="0"/>
            </p:cNvCxnSpPr>
            <p:nvPr/>
          </p:nvCxnSpPr>
          <p:spPr>
            <a:xfrm flipH="1">
              <a:off x="3186353" y="2150607"/>
              <a:ext cx="406421" cy="6098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3194294" y="2433286"/>
              <a:ext cx="328630" cy="335085"/>
            </a:xfrm>
            <a:prstGeom prst="line">
              <a:avLst/>
            </a:prstGeom>
            <a:ln w="25400">
              <a:solidFill>
                <a:schemeClr val="tx1">
                  <a:alpha val="48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9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824287"/>
              </p:ext>
            </p:extLst>
          </p:nvPr>
        </p:nvGraphicFramePr>
        <p:xfrm>
          <a:off x="846623" y="2609237"/>
          <a:ext cx="6794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304404" imgH="177569" progId="Equation.DSMT4">
                  <p:embed/>
                </p:oleObj>
              </mc:Choice>
              <mc:Fallback>
                <p:oleObj name="Equation" r:id="rId4" imgW="304404" imgH="177569" progId="Equation.DSMT4">
                  <p:embed/>
                  <p:pic>
                    <p:nvPicPr>
                      <p:cNvPr id="109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623" y="2609237"/>
                        <a:ext cx="679450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846758"/>
              </p:ext>
            </p:extLst>
          </p:nvPr>
        </p:nvGraphicFramePr>
        <p:xfrm>
          <a:off x="2093030" y="2273185"/>
          <a:ext cx="6508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291847" imgH="177646" progId="Equation.DSMT4">
                  <p:embed/>
                </p:oleObj>
              </mc:Choice>
              <mc:Fallback>
                <p:oleObj name="Equation" r:id="rId6" imgW="291847" imgH="177646" progId="Equation.DSMT4">
                  <p:embed/>
                  <p:pic>
                    <p:nvPicPr>
                      <p:cNvPr id="11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030" y="2273185"/>
                        <a:ext cx="650875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176913"/>
              </p:ext>
            </p:extLst>
          </p:nvPr>
        </p:nvGraphicFramePr>
        <p:xfrm>
          <a:off x="2046666" y="865077"/>
          <a:ext cx="6508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291847" imgH="177646" progId="Equation.DSMT4">
                  <p:embed/>
                </p:oleObj>
              </mc:Choice>
              <mc:Fallback>
                <p:oleObj name="Equation" r:id="rId8" imgW="291847" imgH="177646" progId="Equation.DSMT4">
                  <p:embed/>
                  <p:pic>
                    <p:nvPicPr>
                      <p:cNvPr id="111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666" y="865077"/>
                        <a:ext cx="650875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249585"/>
              </p:ext>
            </p:extLst>
          </p:nvPr>
        </p:nvGraphicFramePr>
        <p:xfrm>
          <a:off x="2310298" y="1684113"/>
          <a:ext cx="6794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0" imgW="304404" imgH="177569" progId="Equation.DSMT4">
                  <p:embed/>
                </p:oleObj>
              </mc:Choice>
              <mc:Fallback>
                <p:oleObj name="Equation" r:id="rId10" imgW="304404" imgH="177569" progId="Equation.DSMT4">
                  <p:embed/>
                  <p:pic>
                    <p:nvPicPr>
                      <p:cNvPr id="113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298" y="1684113"/>
                        <a:ext cx="679450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174823"/>
              </p:ext>
            </p:extLst>
          </p:nvPr>
        </p:nvGraphicFramePr>
        <p:xfrm>
          <a:off x="234564" y="1301535"/>
          <a:ext cx="6508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2" imgW="291847" imgH="177646" progId="Equation.DSMT4">
                  <p:embed/>
                </p:oleObj>
              </mc:Choice>
              <mc:Fallback>
                <p:oleObj name="Equation" r:id="rId12" imgW="291847" imgH="177646" progId="Equation.DSMT4">
                  <p:embed/>
                  <p:pic>
                    <p:nvPicPr>
                      <p:cNvPr id="112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564" y="1301535"/>
                        <a:ext cx="650875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352909"/>
              </p:ext>
            </p:extLst>
          </p:nvPr>
        </p:nvGraphicFramePr>
        <p:xfrm>
          <a:off x="1187496" y="1536474"/>
          <a:ext cx="6794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3" imgW="304404" imgH="177569" progId="Equation.DSMT4">
                  <p:embed/>
                </p:oleObj>
              </mc:Choice>
              <mc:Fallback>
                <p:oleObj name="Equation" r:id="rId13" imgW="304404" imgH="177569" progId="Equation.DSMT4">
                  <p:embed/>
                  <p:pic>
                    <p:nvPicPr>
                      <p:cNvPr id="114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96" y="1536474"/>
                        <a:ext cx="679450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5" name="Straight Connector 114"/>
          <p:cNvCxnSpPr>
            <a:stCxn id="105" idx="0"/>
            <a:endCxn id="105" idx="3"/>
          </p:cNvCxnSpPr>
          <p:nvPr/>
        </p:nvCxnSpPr>
        <p:spPr>
          <a:xfrm>
            <a:off x="1225120" y="1161743"/>
            <a:ext cx="0" cy="916783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2FEC198E-58F9-4DB5-8276-BB2304FC94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0612" y="602388"/>
            <a:ext cx="2351200" cy="231073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E81F3D8-42D2-48CA-AE04-B3AB2C9D91A8}"/>
              </a:ext>
            </a:extLst>
          </p:cNvPr>
          <p:cNvSpPr txBox="1"/>
          <p:nvPr/>
        </p:nvSpPr>
        <p:spPr>
          <a:xfrm>
            <a:off x="176014" y="3093632"/>
            <a:ext cx="393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This shape is a triangular prism + rectangular prism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602133-DB1A-4858-B656-1E5B439681CA}"/>
              </a:ext>
            </a:extLst>
          </p:cNvPr>
          <p:cNvGrpSpPr/>
          <p:nvPr/>
        </p:nvGrpSpPr>
        <p:grpSpPr>
          <a:xfrm>
            <a:off x="272622" y="3747523"/>
            <a:ext cx="1697832" cy="1426364"/>
            <a:chOff x="388796" y="3889615"/>
            <a:chExt cx="1697832" cy="1426364"/>
          </a:xfrm>
        </p:grpSpPr>
        <p:grpSp>
          <p:nvGrpSpPr>
            <p:cNvPr id="32" name="Group 52">
              <a:extLst>
                <a:ext uri="{FF2B5EF4-FFF2-40B4-BE49-F238E27FC236}">
                  <a16:creationId xmlns:a16="http://schemas.microsoft.com/office/drawing/2014/main" id="{1B7E2FCD-BBA3-4E16-AC46-283BF9772C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913" y="3889615"/>
              <a:ext cx="1697715" cy="1415569"/>
              <a:chOff x="3186432" y="1817110"/>
              <a:chExt cx="1131871" cy="944059"/>
            </a:xfrm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036D3448-D295-447E-AAC4-D5D4120C93E2}"/>
                  </a:ext>
                </a:extLst>
              </p:cNvPr>
              <p:cNvSpPr/>
              <p:nvPr/>
            </p:nvSpPr>
            <p:spPr>
              <a:xfrm>
                <a:off x="3513398" y="1817110"/>
                <a:ext cx="804906" cy="611412"/>
              </a:xfrm>
              <a:prstGeom prst="triangle">
                <a:avLst/>
              </a:prstGeom>
              <a:solidFill>
                <a:srgbClr val="FFFF00">
                  <a:alpha val="5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170B11A5-3860-487C-8448-52C8D0ECF66E}"/>
                  </a:ext>
                </a:extLst>
              </p:cNvPr>
              <p:cNvSpPr/>
              <p:nvPr/>
            </p:nvSpPr>
            <p:spPr>
              <a:xfrm>
                <a:off x="3186355" y="2149019"/>
                <a:ext cx="811257" cy="611413"/>
              </a:xfrm>
              <a:prstGeom prst="triangle">
                <a:avLst/>
              </a:prstGeom>
              <a:solidFill>
                <a:srgbClr val="FFFF00">
                  <a:alpha val="4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8D81943-761E-4191-BC3A-DB9BCADB361D}"/>
                  </a:ext>
                </a:extLst>
              </p:cNvPr>
              <p:cNvCxnSpPr>
                <a:stCxn id="43" idx="4"/>
                <a:endCxn id="44" idx="4"/>
              </p:cNvCxnSpPr>
              <p:nvPr/>
            </p:nvCxnSpPr>
            <p:spPr>
              <a:xfrm flipH="1">
                <a:off x="3997612" y="2428522"/>
                <a:ext cx="320692" cy="3319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A4F762D7-6F29-4EFD-B324-163187433CDF}"/>
                  </a:ext>
                </a:extLst>
              </p:cNvPr>
              <p:cNvCxnSpPr>
                <a:stCxn id="43" idx="0"/>
              </p:cNvCxnSpPr>
              <p:nvPr/>
            </p:nvCxnSpPr>
            <p:spPr>
              <a:xfrm flipH="1">
                <a:off x="3588015" y="1817110"/>
                <a:ext cx="327043" cy="3350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16">
                <a:extLst>
                  <a:ext uri="{FF2B5EF4-FFF2-40B4-BE49-F238E27FC236}">
                    <a16:creationId xmlns:a16="http://schemas.microsoft.com/office/drawing/2014/main" id="{9CF70907-2B95-4C2C-BB0D-E5920F583A3E}"/>
                  </a:ext>
                </a:extLst>
              </p:cNvPr>
              <p:cNvSpPr/>
              <p:nvPr/>
            </p:nvSpPr>
            <p:spPr>
              <a:xfrm>
                <a:off x="3602302" y="1834578"/>
                <a:ext cx="696951" cy="900444"/>
              </a:xfrm>
              <a:custGeom>
                <a:avLst/>
                <a:gdLst>
                  <a:gd name="connsiteX0" fmla="*/ 0 w 739977"/>
                  <a:gd name="connsiteY0" fmla="*/ 0 h 903829"/>
                  <a:gd name="connsiteX1" fmla="*/ 739977 w 739977"/>
                  <a:gd name="connsiteY1" fmla="*/ 0 h 903829"/>
                  <a:gd name="connsiteX2" fmla="*/ 739977 w 739977"/>
                  <a:gd name="connsiteY2" fmla="*/ 903829 h 903829"/>
                  <a:gd name="connsiteX3" fmla="*/ 0 w 739977"/>
                  <a:gd name="connsiteY3" fmla="*/ 903829 h 903829"/>
                  <a:gd name="connsiteX4" fmla="*/ 0 w 739977"/>
                  <a:gd name="connsiteY4" fmla="*/ 0 h 903829"/>
                  <a:gd name="connsiteX0" fmla="*/ 0 w 2325642"/>
                  <a:gd name="connsiteY0" fmla="*/ 253706 h 903829"/>
                  <a:gd name="connsiteX1" fmla="*/ 2325642 w 2325642"/>
                  <a:gd name="connsiteY1" fmla="*/ 0 h 903829"/>
                  <a:gd name="connsiteX2" fmla="*/ 2325642 w 2325642"/>
                  <a:gd name="connsiteY2" fmla="*/ 903829 h 903829"/>
                  <a:gd name="connsiteX3" fmla="*/ 1585665 w 2325642"/>
                  <a:gd name="connsiteY3" fmla="*/ 903829 h 903829"/>
                  <a:gd name="connsiteX4" fmla="*/ 0 w 2325642"/>
                  <a:gd name="connsiteY4" fmla="*/ 253706 h 903829"/>
                  <a:gd name="connsiteX0" fmla="*/ 0 w 2325642"/>
                  <a:gd name="connsiteY0" fmla="*/ 359417 h 1009540"/>
                  <a:gd name="connsiteX1" fmla="*/ 560269 w 2325642"/>
                  <a:gd name="connsiteY1" fmla="*/ 0 h 1009540"/>
                  <a:gd name="connsiteX2" fmla="*/ 2325642 w 2325642"/>
                  <a:gd name="connsiteY2" fmla="*/ 1009540 h 1009540"/>
                  <a:gd name="connsiteX3" fmla="*/ 1585665 w 2325642"/>
                  <a:gd name="connsiteY3" fmla="*/ 1009540 h 1009540"/>
                  <a:gd name="connsiteX4" fmla="*/ 0 w 2325642"/>
                  <a:gd name="connsiteY4" fmla="*/ 359417 h 1009540"/>
                  <a:gd name="connsiteX0" fmla="*/ 0 w 2325642"/>
                  <a:gd name="connsiteY0" fmla="*/ 359417 h 1294960"/>
                  <a:gd name="connsiteX1" fmla="*/ 560269 w 2325642"/>
                  <a:gd name="connsiteY1" fmla="*/ 0 h 1294960"/>
                  <a:gd name="connsiteX2" fmla="*/ 2325642 w 2325642"/>
                  <a:gd name="connsiteY2" fmla="*/ 1009540 h 1294960"/>
                  <a:gd name="connsiteX3" fmla="*/ 517984 w 2325642"/>
                  <a:gd name="connsiteY3" fmla="*/ 1294960 h 1294960"/>
                  <a:gd name="connsiteX4" fmla="*/ 0 w 2325642"/>
                  <a:gd name="connsiteY4" fmla="*/ 359417 h 1294960"/>
                  <a:gd name="connsiteX0" fmla="*/ 0 w 560269"/>
                  <a:gd name="connsiteY0" fmla="*/ 359417 h 1294960"/>
                  <a:gd name="connsiteX1" fmla="*/ 560269 w 560269"/>
                  <a:gd name="connsiteY1" fmla="*/ 0 h 1294960"/>
                  <a:gd name="connsiteX2" fmla="*/ 539126 w 560269"/>
                  <a:gd name="connsiteY2" fmla="*/ 856259 h 1294960"/>
                  <a:gd name="connsiteX3" fmla="*/ 517984 w 560269"/>
                  <a:gd name="connsiteY3" fmla="*/ 1294960 h 1294960"/>
                  <a:gd name="connsiteX4" fmla="*/ 0 w 560269"/>
                  <a:gd name="connsiteY4" fmla="*/ 359417 h 1294960"/>
                  <a:gd name="connsiteX0" fmla="*/ 0 w 1072967"/>
                  <a:gd name="connsiteY0" fmla="*/ 359417 h 1294960"/>
                  <a:gd name="connsiteX1" fmla="*/ 560269 w 1072967"/>
                  <a:gd name="connsiteY1" fmla="*/ 0 h 1294960"/>
                  <a:gd name="connsiteX2" fmla="*/ 1072967 w 1072967"/>
                  <a:gd name="connsiteY2" fmla="*/ 935543 h 1294960"/>
                  <a:gd name="connsiteX3" fmla="*/ 517984 w 1072967"/>
                  <a:gd name="connsiteY3" fmla="*/ 1294960 h 1294960"/>
                  <a:gd name="connsiteX4" fmla="*/ 0 w 1072967"/>
                  <a:gd name="connsiteY4" fmla="*/ 359417 h 1294960"/>
                  <a:gd name="connsiteX0" fmla="*/ 0 w 1094612"/>
                  <a:gd name="connsiteY0" fmla="*/ 359417 h 1294960"/>
                  <a:gd name="connsiteX1" fmla="*/ 581914 w 1094612"/>
                  <a:gd name="connsiteY1" fmla="*/ 0 h 1294960"/>
                  <a:gd name="connsiteX2" fmla="*/ 1094612 w 1094612"/>
                  <a:gd name="connsiteY2" fmla="*/ 935543 h 1294960"/>
                  <a:gd name="connsiteX3" fmla="*/ 539629 w 1094612"/>
                  <a:gd name="connsiteY3" fmla="*/ 1294960 h 1294960"/>
                  <a:gd name="connsiteX4" fmla="*/ 0 w 1094612"/>
                  <a:gd name="connsiteY4" fmla="*/ 359417 h 1294960"/>
                  <a:gd name="connsiteX0" fmla="*/ 0 w 1094612"/>
                  <a:gd name="connsiteY0" fmla="*/ 476138 h 1411681"/>
                  <a:gd name="connsiteX1" fmla="*/ 415970 w 1094612"/>
                  <a:gd name="connsiteY1" fmla="*/ 0 h 1411681"/>
                  <a:gd name="connsiteX2" fmla="*/ 1094612 w 1094612"/>
                  <a:gd name="connsiteY2" fmla="*/ 1052264 h 1411681"/>
                  <a:gd name="connsiteX3" fmla="*/ 539629 w 1094612"/>
                  <a:gd name="connsiteY3" fmla="*/ 1411681 h 1411681"/>
                  <a:gd name="connsiteX4" fmla="*/ 0 w 1094612"/>
                  <a:gd name="connsiteY4" fmla="*/ 476138 h 1411681"/>
                  <a:gd name="connsiteX0" fmla="*/ 0 w 925061"/>
                  <a:gd name="connsiteY0" fmla="*/ 476138 h 1411681"/>
                  <a:gd name="connsiteX1" fmla="*/ 415970 w 925061"/>
                  <a:gd name="connsiteY1" fmla="*/ 0 h 1411681"/>
                  <a:gd name="connsiteX2" fmla="*/ 925061 w 925061"/>
                  <a:gd name="connsiteY2" fmla="*/ 906363 h 1411681"/>
                  <a:gd name="connsiteX3" fmla="*/ 539629 w 925061"/>
                  <a:gd name="connsiteY3" fmla="*/ 1411681 h 1411681"/>
                  <a:gd name="connsiteX4" fmla="*/ 0 w 925061"/>
                  <a:gd name="connsiteY4" fmla="*/ 476138 h 1411681"/>
                  <a:gd name="connsiteX0" fmla="*/ 0 w 925061"/>
                  <a:gd name="connsiteY0" fmla="*/ 476138 h 1378331"/>
                  <a:gd name="connsiteX1" fmla="*/ 415970 w 925061"/>
                  <a:gd name="connsiteY1" fmla="*/ 0 h 1378331"/>
                  <a:gd name="connsiteX2" fmla="*/ 925061 w 925061"/>
                  <a:gd name="connsiteY2" fmla="*/ 906363 h 1378331"/>
                  <a:gd name="connsiteX3" fmla="*/ 521592 w 925061"/>
                  <a:gd name="connsiteY3" fmla="*/ 1378331 h 1378331"/>
                  <a:gd name="connsiteX4" fmla="*/ 0 w 925061"/>
                  <a:gd name="connsiteY4" fmla="*/ 476138 h 1378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5061" h="1378331">
                    <a:moveTo>
                      <a:pt x="0" y="476138"/>
                    </a:moveTo>
                    <a:lnTo>
                      <a:pt x="415970" y="0"/>
                    </a:lnTo>
                    <a:lnTo>
                      <a:pt x="925061" y="906363"/>
                    </a:lnTo>
                    <a:lnTo>
                      <a:pt x="521592" y="1378331"/>
                    </a:lnTo>
                    <a:lnTo>
                      <a:pt x="0" y="476138"/>
                    </a:lnTo>
                    <a:close/>
                  </a:path>
                </a:pathLst>
              </a:custGeom>
              <a:solidFill>
                <a:srgbClr val="FFFF00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DFF313B-45AB-4F24-ACB8-9085065AF6CA}"/>
                </a:ext>
              </a:extLst>
            </p:cNvPr>
            <p:cNvCxnSpPr>
              <a:stCxn id="44" idx="0"/>
            </p:cNvCxnSpPr>
            <p:nvPr/>
          </p:nvCxnSpPr>
          <p:spPr bwMode="auto">
            <a:xfrm>
              <a:off x="998400" y="4389673"/>
              <a:ext cx="607220" cy="9143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A66A277-69FF-4AFD-B896-3C79A8311E65}"/>
                </a:ext>
              </a:extLst>
            </p:cNvPr>
            <p:cNvCxnSpPr/>
            <p:nvPr/>
          </p:nvCxnSpPr>
          <p:spPr bwMode="auto">
            <a:xfrm>
              <a:off x="391181" y="5306454"/>
              <a:ext cx="1202531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877ABF6-7F43-4CD7-8109-2AEF22C33873}"/>
                </a:ext>
              </a:extLst>
            </p:cNvPr>
            <p:cNvCxnSpPr>
              <a:stCxn id="44" idx="0"/>
            </p:cNvCxnSpPr>
            <p:nvPr/>
          </p:nvCxnSpPr>
          <p:spPr bwMode="auto">
            <a:xfrm flipH="1">
              <a:off x="388796" y="4389675"/>
              <a:ext cx="609599" cy="9143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F0117D0-DFFD-4D25-AB2E-EA16CDF2FCFD}"/>
                </a:ext>
              </a:extLst>
            </p:cNvPr>
            <p:cNvCxnSpPr/>
            <p:nvPr/>
          </p:nvCxnSpPr>
          <p:spPr bwMode="auto">
            <a:xfrm flipH="1">
              <a:off x="400707" y="4813537"/>
              <a:ext cx="492919" cy="502442"/>
            </a:xfrm>
            <a:prstGeom prst="line">
              <a:avLst/>
            </a:prstGeom>
            <a:ln w="25400">
              <a:solidFill>
                <a:schemeClr val="tx1">
                  <a:alpha val="48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23BE7DC-5B6F-4136-A02C-732E5D42DA26}"/>
              </a:ext>
            </a:extLst>
          </p:cNvPr>
          <p:cNvGrpSpPr/>
          <p:nvPr/>
        </p:nvGrpSpPr>
        <p:grpSpPr>
          <a:xfrm>
            <a:off x="2460994" y="4074041"/>
            <a:ext cx="1714615" cy="1064424"/>
            <a:chOff x="2577168" y="4216133"/>
            <a:chExt cx="1714615" cy="1064424"/>
          </a:xfrm>
        </p:grpSpPr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A82FCB12-8ADB-41AA-8346-C2A8E5FAE8E3}"/>
                </a:ext>
              </a:extLst>
            </p:cNvPr>
            <p:cNvSpPr/>
            <p:nvPr/>
          </p:nvSpPr>
          <p:spPr bwMode="auto">
            <a:xfrm>
              <a:off x="2577168" y="4223281"/>
              <a:ext cx="1693072" cy="1057276"/>
            </a:xfrm>
            <a:prstGeom prst="cube">
              <a:avLst>
                <a:gd name="adj" fmla="val 45982"/>
              </a:avLst>
            </a:prstGeom>
            <a:solidFill>
              <a:srgbClr val="FFFF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DE9B86-C260-4683-89C1-9D1741DA3FB5}"/>
                </a:ext>
              </a:extLst>
            </p:cNvPr>
            <p:cNvCxnSpPr/>
            <p:nvPr/>
          </p:nvCxnSpPr>
          <p:spPr bwMode="auto">
            <a:xfrm flipH="1">
              <a:off x="2590264" y="5280552"/>
              <a:ext cx="12215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7D379EB-C9E1-4FE8-A889-E3E8D25AF520}"/>
                </a:ext>
              </a:extLst>
            </p:cNvPr>
            <p:cNvCxnSpPr/>
            <p:nvPr/>
          </p:nvCxnSpPr>
          <p:spPr bwMode="auto">
            <a:xfrm flipV="1">
              <a:off x="2589077" y="4713815"/>
              <a:ext cx="0" cy="5667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1C1C6CA-5727-4BD0-ACCB-223E582DC3AC}"/>
                </a:ext>
              </a:extLst>
            </p:cNvPr>
            <p:cNvCxnSpPr/>
            <p:nvPr/>
          </p:nvCxnSpPr>
          <p:spPr bwMode="auto">
            <a:xfrm flipV="1">
              <a:off x="3793990" y="4713815"/>
              <a:ext cx="0" cy="5667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7C82B57-E9E9-4047-B966-8044EEC833F8}"/>
                </a:ext>
              </a:extLst>
            </p:cNvPr>
            <p:cNvCxnSpPr/>
            <p:nvPr/>
          </p:nvCxnSpPr>
          <p:spPr bwMode="auto">
            <a:xfrm flipV="1">
              <a:off x="4275002" y="4216133"/>
              <a:ext cx="0" cy="5643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6E3C092-FDD5-44E1-8D66-F1BEE26B42D1}"/>
                </a:ext>
              </a:extLst>
            </p:cNvPr>
            <p:cNvCxnSpPr/>
            <p:nvPr/>
          </p:nvCxnSpPr>
          <p:spPr bwMode="auto">
            <a:xfrm flipH="1">
              <a:off x="3810770" y="4765438"/>
              <a:ext cx="481013" cy="500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CECCB7E-2D6B-4388-B045-C65BB8DD5DF8}"/>
                </a:ext>
              </a:extLst>
            </p:cNvPr>
            <p:cNvCxnSpPr/>
            <p:nvPr/>
          </p:nvCxnSpPr>
          <p:spPr bwMode="auto">
            <a:xfrm flipH="1">
              <a:off x="3789820" y="4221789"/>
              <a:ext cx="481013" cy="500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A123AD4-7DA7-49A8-9F9F-8CDC796EDF49}"/>
                </a:ext>
              </a:extLst>
            </p:cNvPr>
            <p:cNvCxnSpPr/>
            <p:nvPr/>
          </p:nvCxnSpPr>
          <p:spPr bwMode="auto">
            <a:xfrm flipH="1">
              <a:off x="2581686" y="4232233"/>
              <a:ext cx="481013" cy="5000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85DCAC4-EA38-4C80-9C35-1A3D8F49BDAC}"/>
                </a:ext>
              </a:extLst>
            </p:cNvPr>
            <p:cNvCxnSpPr/>
            <p:nvPr/>
          </p:nvCxnSpPr>
          <p:spPr bwMode="auto">
            <a:xfrm flipH="1">
              <a:off x="2579863" y="4721850"/>
              <a:ext cx="12215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54329EE-260B-4471-A291-AEC99499272B}"/>
                </a:ext>
              </a:extLst>
            </p:cNvPr>
            <p:cNvCxnSpPr/>
            <p:nvPr/>
          </p:nvCxnSpPr>
          <p:spPr bwMode="auto">
            <a:xfrm flipH="1">
              <a:off x="3048657" y="4232233"/>
              <a:ext cx="122158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33D29B4C-7217-4576-AE0A-A0EA06C853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741644"/>
              </p:ext>
            </p:extLst>
          </p:nvPr>
        </p:nvGraphicFramePr>
        <p:xfrm>
          <a:off x="251840" y="5182327"/>
          <a:ext cx="1314819" cy="645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5" imgW="799920" imgH="393480" progId="Equation.DSMT4">
                  <p:embed/>
                </p:oleObj>
              </mc:Choice>
              <mc:Fallback>
                <p:oleObj name="Equation" r:id="rId15" imgW="799920" imgH="39348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33D29B4C-7217-4576-AE0A-A0EA06C853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40" y="5182327"/>
                        <a:ext cx="1314819" cy="6451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11CEB574-0499-4C21-AFF7-F4174AC482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512087"/>
              </p:ext>
            </p:extLst>
          </p:nvPr>
        </p:nvGraphicFramePr>
        <p:xfrm>
          <a:off x="266700" y="5807075"/>
          <a:ext cx="11271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7" imgW="685800" imgH="241200" progId="Equation.DSMT4">
                  <p:embed/>
                </p:oleObj>
              </mc:Choice>
              <mc:Fallback>
                <p:oleObj name="Equation" r:id="rId17" imgW="685800" imgH="24120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11CEB574-0499-4C21-AFF7-F4174AC482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5807075"/>
                        <a:ext cx="1127125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99CE60C5-DA7F-4E0A-9ADC-659D28B22C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507366"/>
              </p:ext>
            </p:extLst>
          </p:nvPr>
        </p:nvGraphicFramePr>
        <p:xfrm>
          <a:off x="2438400" y="5262563"/>
          <a:ext cx="12954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19" imgW="787320" imgH="228600" progId="Equation.DSMT4">
                  <p:embed/>
                </p:oleObj>
              </mc:Choice>
              <mc:Fallback>
                <p:oleObj name="Equation" r:id="rId19" imgW="787320" imgH="22860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99CE60C5-DA7F-4E0A-9ADC-659D28B22C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262563"/>
                        <a:ext cx="1295400" cy="376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AA8723D1-7551-44B2-9435-AA438FCD7E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422463"/>
              </p:ext>
            </p:extLst>
          </p:nvPr>
        </p:nvGraphicFramePr>
        <p:xfrm>
          <a:off x="2430059" y="5683786"/>
          <a:ext cx="12747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21" imgW="774360" imgH="241200" progId="Equation.DSMT4">
                  <p:embed/>
                </p:oleObj>
              </mc:Choice>
              <mc:Fallback>
                <p:oleObj name="Equation" r:id="rId21" imgW="774360" imgH="24120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AA8723D1-7551-44B2-9435-AA438FCD7E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059" y="5683786"/>
                        <a:ext cx="1274763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4A39BAB3-ADD4-4B67-8389-EAABCD5B1B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131917"/>
              </p:ext>
            </p:extLst>
          </p:nvPr>
        </p:nvGraphicFramePr>
        <p:xfrm>
          <a:off x="314325" y="6215063"/>
          <a:ext cx="25495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23" imgW="1549080" imgH="241200" progId="Equation.DSMT4">
                  <p:embed/>
                </p:oleObj>
              </mc:Choice>
              <mc:Fallback>
                <p:oleObj name="Equation" r:id="rId23" imgW="1549080" imgH="24120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4A39BAB3-ADD4-4B67-8389-EAABCD5B1B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6215063"/>
                        <a:ext cx="2549525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0B0EBE85-AFD2-43A0-AACB-26BF07B82907}"/>
              </a:ext>
            </a:extLst>
          </p:cNvPr>
          <p:cNvSpPr txBox="1"/>
          <p:nvPr/>
        </p:nvSpPr>
        <p:spPr>
          <a:xfrm>
            <a:off x="4397615" y="2955892"/>
            <a:ext cx="393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This shape is a rectangular prism - cylinder</a:t>
            </a: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5CDEEF5D-FD30-46A5-836B-950BBFDCCDA3}"/>
              </a:ext>
            </a:extLst>
          </p:cNvPr>
          <p:cNvSpPr/>
          <p:nvPr/>
        </p:nvSpPr>
        <p:spPr>
          <a:xfrm>
            <a:off x="4840303" y="3647458"/>
            <a:ext cx="1163618" cy="1478692"/>
          </a:xfrm>
          <a:prstGeom prst="cube">
            <a:avLst>
              <a:gd name="adj" fmla="val 1421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26D938B3-1785-49A9-A814-0FBF282E7A98}"/>
              </a:ext>
            </a:extLst>
          </p:cNvPr>
          <p:cNvSpPr/>
          <p:nvPr/>
        </p:nvSpPr>
        <p:spPr>
          <a:xfrm rot="15961559">
            <a:off x="7261039" y="4227374"/>
            <a:ext cx="380990" cy="564356"/>
          </a:xfrm>
          <a:prstGeom prst="can">
            <a:avLst>
              <a:gd name="adj" fmla="val 522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773C2341-C9D6-45BC-B353-9F48A2670A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181225"/>
              </p:ext>
            </p:extLst>
          </p:nvPr>
        </p:nvGraphicFramePr>
        <p:xfrm>
          <a:off x="4343400" y="5257800"/>
          <a:ext cx="189865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25" imgW="1155600" imgH="228600" progId="Equation.DSMT4">
                  <p:embed/>
                </p:oleObj>
              </mc:Choice>
              <mc:Fallback>
                <p:oleObj name="Equation" r:id="rId25" imgW="1155600" imgH="22860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773C2341-C9D6-45BC-B353-9F48A2670A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257800"/>
                        <a:ext cx="1898650" cy="373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26E8E19C-6301-4465-AF13-39501FEBD2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878368"/>
              </p:ext>
            </p:extLst>
          </p:nvPr>
        </p:nvGraphicFramePr>
        <p:xfrm>
          <a:off x="4343400" y="5652636"/>
          <a:ext cx="15017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27" imgW="914400" imgH="241200" progId="Equation.DSMT4">
                  <p:embed/>
                </p:oleObj>
              </mc:Choice>
              <mc:Fallback>
                <p:oleObj name="Equation" r:id="rId27" imgW="914400" imgH="241200" progId="Equation.DSMT4">
                  <p:embed/>
                  <p:pic>
                    <p:nvPicPr>
                      <p:cNvPr id="64" name="Object 63">
                        <a:extLst>
                          <a:ext uri="{FF2B5EF4-FFF2-40B4-BE49-F238E27FC236}">
                            <a16:creationId xmlns:a16="http://schemas.microsoft.com/office/drawing/2014/main" id="{26E8E19C-6301-4465-AF13-39501FEBD2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52636"/>
                        <a:ext cx="1501775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FE3342A3-3019-42A6-8066-BBF5ABC203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057396"/>
              </p:ext>
            </p:extLst>
          </p:nvPr>
        </p:nvGraphicFramePr>
        <p:xfrm>
          <a:off x="6776804" y="3617493"/>
          <a:ext cx="9810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29" imgW="596880" imgH="177480" progId="Equation.DSMT4">
                  <p:embed/>
                </p:oleObj>
              </mc:Choice>
              <mc:Fallback>
                <p:oleObj name="Equation" r:id="rId29" imgW="596880" imgH="177480" progId="Equation.DSMT4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id="{FE3342A3-3019-42A6-8066-BBF5ABC203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6804" y="3617493"/>
                        <a:ext cx="981075" cy="290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403E8619-C55F-44E3-ABFB-A28272C49F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243172"/>
              </p:ext>
            </p:extLst>
          </p:nvPr>
        </p:nvGraphicFramePr>
        <p:xfrm>
          <a:off x="6778849" y="3994175"/>
          <a:ext cx="627062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31" imgW="380880" imgH="177480" progId="Equation.DSMT4">
                  <p:embed/>
                </p:oleObj>
              </mc:Choice>
              <mc:Fallback>
                <p:oleObj name="Equation" r:id="rId31" imgW="380880" imgH="177480" progId="Equation.DSMT4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id="{403E8619-C55F-44E3-ABFB-A28272C49F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849" y="3994175"/>
                        <a:ext cx="627062" cy="290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96F1DC7E-919C-4A34-9776-6EBF3DB556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129806"/>
              </p:ext>
            </p:extLst>
          </p:nvPr>
        </p:nvGraphicFramePr>
        <p:xfrm>
          <a:off x="6442075" y="5162550"/>
          <a:ext cx="17938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33" imgW="1091880" imgH="279360" progId="Equation.DSMT4">
                  <p:embed/>
                </p:oleObj>
              </mc:Choice>
              <mc:Fallback>
                <p:oleObj name="Equation" r:id="rId33" imgW="1091880" imgH="27936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96F1DC7E-919C-4A34-9776-6EBF3DB556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2075" y="5162550"/>
                        <a:ext cx="1793875" cy="455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5FFCD2E0-9A56-4762-9285-FF4299ACA3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514495"/>
              </p:ext>
            </p:extLst>
          </p:nvPr>
        </p:nvGraphicFramePr>
        <p:xfrm>
          <a:off x="6449002" y="5626100"/>
          <a:ext cx="18557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35" imgW="1130040" imgH="241200" progId="Equation.DSMT4">
                  <p:embed/>
                </p:oleObj>
              </mc:Choice>
              <mc:Fallback>
                <p:oleObj name="Equation" r:id="rId35" imgW="1130040" imgH="241200" progId="Equation.DSMT4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5FFCD2E0-9A56-4762-9285-FF4299ACA3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9002" y="5626100"/>
                        <a:ext cx="1855787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A0B63500-C487-4787-8765-D9C2AB9EFB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284712"/>
              </p:ext>
            </p:extLst>
          </p:nvPr>
        </p:nvGraphicFramePr>
        <p:xfrm>
          <a:off x="4302125" y="6130925"/>
          <a:ext cx="36988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37" imgW="2247840" imgH="241200" progId="Equation.DSMT4">
                  <p:embed/>
                </p:oleObj>
              </mc:Choice>
              <mc:Fallback>
                <p:oleObj name="Equation" r:id="rId37" imgW="2247840" imgH="241200" progId="Equation.DSMT4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A0B63500-C487-4787-8765-D9C2AB9EFB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6130925"/>
                        <a:ext cx="3698875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015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8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7467600" cy="5334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Find the volume of this wedding cake: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4110F-7F2A-4245-94B7-BEAF0DE58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665" y="914400"/>
            <a:ext cx="3791291" cy="27003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E58F65-FA77-493F-840B-45C3F49F3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838200"/>
            <a:ext cx="2929865" cy="35205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8FE9A-749A-4A20-A8E8-6431D386E72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4288" y="166609"/>
            <a:ext cx="8721112" cy="823992"/>
          </a:xfrm>
        </p:spPr>
        <p:txBody>
          <a:bodyPr/>
          <a:lstStyle/>
          <a:p>
            <a:r>
              <a:rPr lang="en-CA" dirty="0"/>
              <a:t>Ex: Given the dimensions of this observatory, what is the volume of the building?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93252C-5F81-4723-83C4-449C936B2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82" y="990601"/>
            <a:ext cx="2250439" cy="3693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BE6CA0-C98B-4E84-92AB-15DA1A7D1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969819"/>
            <a:ext cx="2893314" cy="1981199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E3FE189-F49D-441C-A931-B9FAFB487B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047725"/>
              </p:ext>
            </p:extLst>
          </p:nvPr>
        </p:nvGraphicFramePr>
        <p:xfrm>
          <a:off x="211667" y="2792308"/>
          <a:ext cx="542312" cy="320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6" imgW="317160" imgH="177480" progId="Equation.DSMT4">
                  <p:embed/>
                </p:oleObj>
              </mc:Choice>
              <mc:Fallback>
                <p:oleObj name="Equation" r:id="rId6" imgW="31716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E3FE189-F49D-441C-A931-B9FAFB487B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667" y="2792308"/>
                        <a:ext cx="542312" cy="320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D8A367B-55B1-4773-9DFD-BFCEABA75F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024072"/>
              </p:ext>
            </p:extLst>
          </p:nvPr>
        </p:nvGraphicFramePr>
        <p:xfrm>
          <a:off x="1374601" y="4495800"/>
          <a:ext cx="4984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8" imgW="291960" imgH="177480" progId="Equation.DSMT4">
                  <p:embed/>
                </p:oleObj>
              </mc:Choice>
              <mc:Fallback>
                <p:oleObj name="Equation" r:id="rId8" imgW="29196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D8A367B-55B1-4773-9DFD-BFCEABA75F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74601" y="4495800"/>
                        <a:ext cx="498475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B0CBDD6-6A5F-46E2-92FB-77BC6CD8530D}"/>
              </a:ext>
            </a:extLst>
          </p:cNvPr>
          <p:cNvSpPr txBox="1"/>
          <p:nvPr/>
        </p:nvSpPr>
        <p:spPr>
          <a:xfrm>
            <a:off x="2420575" y="3038886"/>
            <a:ext cx="346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Shape: Cylinder + Hemisphere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1D93EB-58A9-4BDB-9AC7-4B38C354CD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3200" y="3496086"/>
            <a:ext cx="1533525" cy="2146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A33C35-6B7A-4E6D-8374-9A5D2CCBCE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1049" y="3597369"/>
            <a:ext cx="1710929" cy="898074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72A73FC-7B34-4E94-A246-8DFCFF35DC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892153"/>
              </p:ext>
            </p:extLst>
          </p:nvPr>
        </p:nvGraphicFramePr>
        <p:xfrm>
          <a:off x="3248009" y="4532097"/>
          <a:ext cx="754062" cy="248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12" imgW="571320" imgH="177480" progId="Equation.DSMT4">
                  <p:embed/>
                </p:oleObj>
              </mc:Choice>
              <mc:Fallback>
                <p:oleObj name="Equation" r:id="rId12" imgW="5713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72A73FC-7B34-4E94-A246-8DFCFF35DC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48009" y="4532097"/>
                        <a:ext cx="754062" cy="248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5746165-D05D-479B-9508-3DA0CAAF25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772094"/>
              </p:ext>
            </p:extLst>
          </p:nvPr>
        </p:nvGraphicFramePr>
        <p:xfrm>
          <a:off x="2499820" y="5642114"/>
          <a:ext cx="1614979" cy="40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4" imgW="1168200" imgH="279360" progId="Equation.DSMT4">
                  <p:embed/>
                </p:oleObj>
              </mc:Choice>
              <mc:Fallback>
                <p:oleObj name="Equation" r:id="rId14" imgW="1168200" imgH="2793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5746165-D05D-479B-9508-3DA0CAAF25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99820" y="5642114"/>
                        <a:ext cx="1614979" cy="40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444D79A-76E6-4A73-8243-CC76953BBE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854391"/>
              </p:ext>
            </p:extLst>
          </p:nvPr>
        </p:nvGraphicFramePr>
        <p:xfrm>
          <a:off x="2514600" y="6180138"/>
          <a:ext cx="13525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6" imgW="977760" imgH="241200" progId="Equation.DSMT4">
                  <p:embed/>
                </p:oleObj>
              </mc:Choice>
              <mc:Fallback>
                <p:oleObj name="Equation" r:id="rId16" imgW="977760" imgH="2412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444D79A-76E6-4A73-8243-CC76953BBE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514600" y="6180138"/>
                        <a:ext cx="135255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C8530A4-2281-4E0B-8A83-1CFF34178C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511360"/>
              </p:ext>
            </p:extLst>
          </p:nvPr>
        </p:nvGraphicFramePr>
        <p:xfrm>
          <a:off x="4681538" y="4572000"/>
          <a:ext cx="17224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8" imgW="1244520" imgH="393480" progId="Equation.DSMT4">
                  <p:embed/>
                </p:oleObj>
              </mc:Choice>
              <mc:Fallback>
                <p:oleObj name="Equation" r:id="rId18" imgW="124452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C8530A4-2281-4E0B-8A83-1CFF34178C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681538" y="4572000"/>
                        <a:ext cx="1722437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8D33A74-430C-4F5B-A4B1-86DDBB204D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724223"/>
              </p:ext>
            </p:extLst>
          </p:nvPr>
        </p:nvGraphicFramePr>
        <p:xfrm>
          <a:off x="4681537" y="5280290"/>
          <a:ext cx="1563873" cy="40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20" imgW="977760" imgH="241200" progId="Equation.DSMT4">
                  <p:embed/>
                </p:oleObj>
              </mc:Choice>
              <mc:Fallback>
                <p:oleObj name="Equation" r:id="rId20" imgW="977760" imgH="2412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8D33A74-430C-4F5B-A4B1-86DDBB204D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681537" y="5280290"/>
                        <a:ext cx="1563873" cy="40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9060E92-CCDC-4D9C-A27B-09746E46B2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099967"/>
              </p:ext>
            </p:extLst>
          </p:nvPr>
        </p:nvGraphicFramePr>
        <p:xfrm>
          <a:off x="4495800" y="5780087"/>
          <a:ext cx="280193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22" imgW="1752480" imgH="457200" progId="Equation.DSMT4">
                  <p:embed/>
                </p:oleObj>
              </mc:Choice>
              <mc:Fallback>
                <p:oleObj name="Equation" r:id="rId22" imgW="1752480" imgH="4572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9060E92-CCDC-4D9C-A27B-09746E46B2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495800" y="5780087"/>
                        <a:ext cx="2801938" cy="77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247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3f988fe6df8ae7d8013c6fd66a1c042d9bb9d"/>
  <p:tag name="ISPRING_RESOURCE_PATHS_HASH_2" val="21cc79246ca99abd1ed76284af7edbbd5da48d83"/>
  <p:tag name="ISPRING_RESOURCE_PATHS_HASH_PRESENTER" val="f67e3a735666dc1272de2578e975c157595999ec"/>
  <p:tag name="ISPRING_LMS_API_VERSION" val="SCORM 2004 (2nd edition)"/>
  <p:tag name="ISPRING_ULTRA_SCORM_COURSE_ID" val="58D9497E-EF00-4847-9639-973663C66566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ʾ\&quot;{58857F64-F778-46F3-A3E4-9740F72F057B}&quot;,&quot;C:\\Users\\Danny\\OneDrive - SD41\\Website\\M8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SCORM_PASSING_SCORE" val="100.000000"/>
  <p:tag name="ISPRING_CURRENT_PLAYER_ID" val="universal-no-video"/>
  <p:tag name="ISPRING_PRESENTATION_TITLE" val="Section 9.4 Solving Problems Involving Volumes"/>
  <p:tag name="ISPRING_FIRST_PUBLI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1300</TotalTime>
  <Words>289</Words>
  <Application>Microsoft Office PowerPoint</Application>
  <PresentationFormat>On-screen Show (4:3)</PresentationFormat>
  <Paragraphs>43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Schoolbook</vt:lpstr>
      <vt:lpstr>Wingdings</vt:lpstr>
      <vt:lpstr>Wingdings 2</vt:lpstr>
      <vt:lpstr>Oriel</vt:lpstr>
      <vt:lpstr>Equation</vt:lpstr>
      <vt:lpstr>MathType 6.0 Equation</vt:lpstr>
      <vt:lpstr>Section 9.4  Solving Problems Involving Volumes</vt:lpstr>
      <vt:lpstr>Volume of a Sphere:</vt:lpstr>
      <vt:lpstr>PowerPoint Presentation</vt:lpstr>
      <vt:lpstr>ii) Composite Solids</vt:lpstr>
      <vt:lpstr>Names of General 3D Solids:</vt:lpstr>
      <vt:lpstr>PowerPoint Presentation</vt:lpstr>
      <vt:lpstr>Practice Find the Volume of the following Solids: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9.4 Solving Problems Involving Volumes</dc:title>
  <dc:creator>Danny Young</dc:creator>
  <cp:lastModifiedBy>Danny Young</cp:lastModifiedBy>
  <cp:revision>21</cp:revision>
  <dcterms:created xsi:type="dcterms:W3CDTF">2013-04-03T06:35:09Z</dcterms:created>
  <dcterms:modified xsi:type="dcterms:W3CDTF">2020-04-09T20:00:53Z</dcterms:modified>
</cp:coreProperties>
</file>